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48" r:id="rId1"/>
  </p:sldMasterIdLst>
  <p:notesMasterIdLst>
    <p:notesMasterId r:id="rId34"/>
  </p:notesMasterIdLst>
  <p:sldIdLst>
    <p:sldId id="256" r:id="rId2"/>
    <p:sldId id="780" r:id="rId3"/>
    <p:sldId id="790" r:id="rId4"/>
    <p:sldId id="258" r:id="rId5"/>
    <p:sldId id="818" r:id="rId6"/>
    <p:sldId id="820" r:id="rId7"/>
    <p:sldId id="905" r:id="rId8"/>
    <p:sldId id="822" r:id="rId9"/>
    <p:sldId id="263" r:id="rId10"/>
    <p:sldId id="909" r:id="rId11"/>
    <p:sldId id="902" r:id="rId12"/>
    <p:sldId id="890" r:id="rId13"/>
    <p:sldId id="906" r:id="rId14"/>
    <p:sldId id="907" r:id="rId15"/>
    <p:sldId id="783" r:id="rId16"/>
    <p:sldId id="908" r:id="rId17"/>
    <p:sldId id="795" r:id="rId18"/>
    <p:sldId id="824" r:id="rId19"/>
    <p:sldId id="832" r:id="rId20"/>
    <p:sldId id="836" r:id="rId21"/>
    <p:sldId id="844" r:id="rId22"/>
    <p:sldId id="901" r:id="rId23"/>
    <p:sldId id="910" r:id="rId24"/>
    <p:sldId id="839" r:id="rId25"/>
    <p:sldId id="893" r:id="rId26"/>
    <p:sldId id="897" r:id="rId27"/>
    <p:sldId id="896" r:id="rId28"/>
    <p:sldId id="895" r:id="rId29"/>
    <p:sldId id="894" r:id="rId30"/>
    <p:sldId id="892" r:id="rId31"/>
    <p:sldId id="898" r:id="rId32"/>
    <p:sldId id="8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1051"/>
    <a:srgbClr val="E15D29"/>
    <a:srgbClr val="292D78"/>
    <a:srgbClr val="00C2E9"/>
    <a:srgbClr val="22A047"/>
    <a:srgbClr val="A5E1E7"/>
    <a:srgbClr val="B50082"/>
    <a:srgbClr val="0A14DF"/>
    <a:srgbClr val="A9E7D1"/>
    <a:srgbClr val="2AE2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92"/>
    <p:restoredTop sz="68639"/>
  </p:normalViewPr>
  <p:slideViewPr>
    <p:cSldViewPr snapToGrid="0" snapToObjects="1">
      <p:cViewPr varScale="1">
        <p:scale>
          <a:sx n="75" d="100"/>
          <a:sy n="75" d="100"/>
        </p:scale>
        <p:origin x="192"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gregparry/Documents/Tactic%20current/DE8%20slides/Slides%20data%20and%20graphs/Infalation%20data%20and%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2D78"/>
            </a:solidFill>
            <a:ln w="22225">
              <a:solidFill>
                <a:srgbClr val="292D78"/>
              </a:solidFill>
            </a:ln>
            <a:effectLst/>
          </c:spPr>
          <c:invertIfNegative val="0"/>
          <c:cat>
            <c:numRef>
              <c:f>'Au inf data'!$A$8:$A$50</c:f>
              <c:numCache>
                <c:formatCode>mmm\-yy</c:formatCode>
                <c:ptCount val="43"/>
                <c:pt idx="0">
                  <c:v>42064</c:v>
                </c:pt>
                <c:pt idx="1">
                  <c:v>42156</c:v>
                </c:pt>
                <c:pt idx="2">
                  <c:v>42248</c:v>
                </c:pt>
                <c:pt idx="3">
                  <c:v>42339</c:v>
                </c:pt>
                <c:pt idx="4">
                  <c:v>42430</c:v>
                </c:pt>
                <c:pt idx="5">
                  <c:v>42522</c:v>
                </c:pt>
                <c:pt idx="6">
                  <c:v>42614</c:v>
                </c:pt>
                <c:pt idx="7">
                  <c:v>42705</c:v>
                </c:pt>
                <c:pt idx="8">
                  <c:v>42795</c:v>
                </c:pt>
                <c:pt idx="9">
                  <c:v>42887</c:v>
                </c:pt>
                <c:pt idx="10">
                  <c:v>42979</c:v>
                </c:pt>
                <c:pt idx="11">
                  <c:v>43070</c:v>
                </c:pt>
                <c:pt idx="12">
                  <c:v>43160</c:v>
                </c:pt>
                <c:pt idx="13">
                  <c:v>43252</c:v>
                </c:pt>
                <c:pt idx="14">
                  <c:v>43344</c:v>
                </c:pt>
                <c:pt idx="15">
                  <c:v>43435</c:v>
                </c:pt>
                <c:pt idx="16">
                  <c:v>43525</c:v>
                </c:pt>
                <c:pt idx="17">
                  <c:v>43617</c:v>
                </c:pt>
                <c:pt idx="18">
                  <c:v>43709</c:v>
                </c:pt>
                <c:pt idx="19">
                  <c:v>43800</c:v>
                </c:pt>
                <c:pt idx="20">
                  <c:v>43891</c:v>
                </c:pt>
                <c:pt idx="21">
                  <c:v>43983</c:v>
                </c:pt>
                <c:pt idx="22">
                  <c:v>44075</c:v>
                </c:pt>
                <c:pt idx="23">
                  <c:v>44166</c:v>
                </c:pt>
                <c:pt idx="24">
                  <c:v>44256</c:v>
                </c:pt>
                <c:pt idx="25">
                  <c:v>44348</c:v>
                </c:pt>
                <c:pt idx="26">
                  <c:v>44440</c:v>
                </c:pt>
                <c:pt idx="27">
                  <c:v>44531</c:v>
                </c:pt>
                <c:pt idx="28">
                  <c:v>44621</c:v>
                </c:pt>
                <c:pt idx="29">
                  <c:v>44713</c:v>
                </c:pt>
                <c:pt idx="30">
                  <c:v>44805</c:v>
                </c:pt>
                <c:pt idx="31">
                  <c:v>44896</c:v>
                </c:pt>
                <c:pt idx="32">
                  <c:v>44986</c:v>
                </c:pt>
                <c:pt idx="33">
                  <c:v>45078</c:v>
                </c:pt>
                <c:pt idx="34">
                  <c:v>45170</c:v>
                </c:pt>
                <c:pt idx="35">
                  <c:v>45261</c:v>
                </c:pt>
                <c:pt idx="36">
                  <c:v>45352</c:v>
                </c:pt>
                <c:pt idx="37">
                  <c:v>45444</c:v>
                </c:pt>
                <c:pt idx="38">
                  <c:v>45536</c:v>
                </c:pt>
                <c:pt idx="39">
                  <c:v>45627</c:v>
                </c:pt>
                <c:pt idx="40">
                  <c:v>45717</c:v>
                </c:pt>
                <c:pt idx="41">
                  <c:v>45809</c:v>
                </c:pt>
                <c:pt idx="42">
                  <c:v>45901</c:v>
                </c:pt>
              </c:numCache>
            </c:numRef>
          </c:cat>
          <c:val>
            <c:numRef>
              <c:f>'Au inf data'!$B$8:$B$50</c:f>
              <c:numCache>
                <c:formatCode>General</c:formatCode>
                <c:ptCount val="43"/>
                <c:pt idx="0">
                  <c:v>0.2</c:v>
                </c:pt>
                <c:pt idx="1">
                  <c:v>0.7</c:v>
                </c:pt>
                <c:pt idx="2">
                  <c:v>0.5</c:v>
                </c:pt>
                <c:pt idx="3">
                  <c:v>0.4</c:v>
                </c:pt>
                <c:pt idx="4">
                  <c:v>-0.2</c:v>
                </c:pt>
                <c:pt idx="5">
                  <c:v>0.4</c:v>
                </c:pt>
                <c:pt idx="6">
                  <c:v>0.7</c:v>
                </c:pt>
                <c:pt idx="7">
                  <c:v>0.5</c:v>
                </c:pt>
                <c:pt idx="8">
                  <c:v>0.5</c:v>
                </c:pt>
                <c:pt idx="9">
                  <c:v>0.2</c:v>
                </c:pt>
                <c:pt idx="10">
                  <c:v>0.6</c:v>
                </c:pt>
                <c:pt idx="11">
                  <c:v>0.6</c:v>
                </c:pt>
                <c:pt idx="12">
                  <c:v>0.4</c:v>
                </c:pt>
                <c:pt idx="13">
                  <c:v>0.4</c:v>
                </c:pt>
                <c:pt idx="14">
                  <c:v>0.4</c:v>
                </c:pt>
                <c:pt idx="15">
                  <c:v>0.5</c:v>
                </c:pt>
                <c:pt idx="16">
                  <c:v>0</c:v>
                </c:pt>
                <c:pt idx="17">
                  <c:v>0.6</c:v>
                </c:pt>
                <c:pt idx="18">
                  <c:v>0.5</c:v>
                </c:pt>
                <c:pt idx="19">
                  <c:v>0.7</c:v>
                </c:pt>
                <c:pt idx="20">
                  <c:v>0.3</c:v>
                </c:pt>
                <c:pt idx="21">
                  <c:v>-1.9</c:v>
                </c:pt>
                <c:pt idx="22">
                  <c:v>1.6</c:v>
                </c:pt>
                <c:pt idx="23">
                  <c:v>0.9</c:v>
                </c:pt>
                <c:pt idx="24">
                  <c:v>0.6</c:v>
                </c:pt>
                <c:pt idx="25">
                  <c:v>0.8</c:v>
                </c:pt>
                <c:pt idx="26">
                  <c:v>0.8</c:v>
                </c:pt>
                <c:pt idx="27">
                  <c:v>1.3</c:v>
                </c:pt>
                <c:pt idx="28">
                  <c:v>2.1</c:v>
                </c:pt>
                <c:pt idx="29">
                  <c:v>1.8</c:v>
                </c:pt>
                <c:pt idx="30">
                  <c:v>1.8</c:v>
                </c:pt>
                <c:pt idx="31">
                  <c:v>1.9</c:v>
                </c:pt>
                <c:pt idx="32">
                  <c:v>1.4</c:v>
                </c:pt>
                <c:pt idx="33">
                  <c:v>0.8</c:v>
                </c:pt>
                <c:pt idx="34">
                  <c:v>1.2</c:v>
                </c:pt>
              </c:numCache>
            </c:numRef>
          </c:val>
          <c:extLst>
            <c:ext xmlns:c16="http://schemas.microsoft.com/office/drawing/2014/chart" uri="{C3380CC4-5D6E-409C-BE32-E72D297353CC}">
              <c16:uniqueId val="{00000000-5CEE-2C47-BF1E-47A396DED873}"/>
            </c:ext>
          </c:extLst>
        </c:ser>
        <c:dLbls>
          <c:showLegendKey val="0"/>
          <c:showVal val="0"/>
          <c:showCatName val="0"/>
          <c:showSerName val="0"/>
          <c:showPercent val="0"/>
          <c:showBubbleSize val="0"/>
        </c:dLbls>
        <c:gapWidth val="0"/>
        <c:overlap val="24"/>
        <c:axId val="298105760"/>
        <c:axId val="298108032"/>
      </c:barChart>
      <c:lineChart>
        <c:grouping val="standard"/>
        <c:varyColors val="0"/>
        <c:ser>
          <c:idx val="1"/>
          <c:order val="1"/>
          <c:spPr>
            <a:ln w="28575" cap="rnd">
              <a:solidFill>
                <a:srgbClr val="A11051"/>
              </a:solidFill>
              <a:round/>
            </a:ln>
            <a:effectLst/>
          </c:spPr>
          <c:marker>
            <c:symbol val="none"/>
          </c:marker>
          <c:cat>
            <c:numRef>
              <c:f>'Au inf data'!$A$8:$A$50</c:f>
              <c:numCache>
                <c:formatCode>mmm\-yy</c:formatCode>
                <c:ptCount val="43"/>
                <c:pt idx="0">
                  <c:v>42064</c:v>
                </c:pt>
                <c:pt idx="1">
                  <c:v>42156</c:v>
                </c:pt>
                <c:pt idx="2">
                  <c:v>42248</c:v>
                </c:pt>
                <c:pt idx="3">
                  <c:v>42339</c:v>
                </c:pt>
                <c:pt idx="4">
                  <c:v>42430</c:v>
                </c:pt>
                <c:pt idx="5">
                  <c:v>42522</c:v>
                </c:pt>
                <c:pt idx="6">
                  <c:v>42614</c:v>
                </c:pt>
                <c:pt idx="7">
                  <c:v>42705</c:v>
                </c:pt>
                <c:pt idx="8">
                  <c:v>42795</c:v>
                </c:pt>
                <c:pt idx="9">
                  <c:v>42887</c:v>
                </c:pt>
                <c:pt idx="10">
                  <c:v>42979</c:v>
                </c:pt>
                <c:pt idx="11">
                  <c:v>43070</c:v>
                </c:pt>
                <c:pt idx="12">
                  <c:v>43160</c:v>
                </c:pt>
                <c:pt idx="13">
                  <c:v>43252</c:v>
                </c:pt>
                <c:pt idx="14">
                  <c:v>43344</c:v>
                </c:pt>
                <c:pt idx="15">
                  <c:v>43435</c:v>
                </c:pt>
                <c:pt idx="16">
                  <c:v>43525</c:v>
                </c:pt>
                <c:pt idx="17">
                  <c:v>43617</c:v>
                </c:pt>
                <c:pt idx="18">
                  <c:v>43709</c:v>
                </c:pt>
                <c:pt idx="19">
                  <c:v>43800</c:v>
                </c:pt>
                <c:pt idx="20">
                  <c:v>43891</c:v>
                </c:pt>
                <c:pt idx="21">
                  <c:v>43983</c:v>
                </c:pt>
                <c:pt idx="22">
                  <c:v>44075</c:v>
                </c:pt>
                <c:pt idx="23">
                  <c:v>44166</c:v>
                </c:pt>
                <c:pt idx="24">
                  <c:v>44256</c:v>
                </c:pt>
                <c:pt idx="25">
                  <c:v>44348</c:v>
                </c:pt>
                <c:pt idx="26">
                  <c:v>44440</c:v>
                </c:pt>
                <c:pt idx="27">
                  <c:v>44531</c:v>
                </c:pt>
                <c:pt idx="28">
                  <c:v>44621</c:v>
                </c:pt>
                <c:pt idx="29">
                  <c:v>44713</c:v>
                </c:pt>
                <c:pt idx="30">
                  <c:v>44805</c:v>
                </c:pt>
                <c:pt idx="31">
                  <c:v>44896</c:v>
                </c:pt>
                <c:pt idx="32">
                  <c:v>44986</c:v>
                </c:pt>
                <c:pt idx="33">
                  <c:v>45078</c:v>
                </c:pt>
                <c:pt idx="34">
                  <c:v>45170</c:v>
                </c:pt>
                <c:pt idx="35">
                  <c:v>45261</c:v>
                </c:pt>
                <c:pt idx="36">
                  <c:v>45352</c:v>
                </c:pt>
                <c:pt idx="37">
                  <c:v>45444</c:v>
                </c:pt>
                <c:pt idx="38">
                  <c:v>45536</c:v>
                </c:pt>
                <c:pt idx="39">
                  <c:v>45627</c:v>
                </c:pt>
                <c:pt idx="40">
                  <c:v>45717</c:v>
                </c:pt>
                <c:pt idx="41">
                  <c:v>45809</c:v>
                </c:pt>
                <c:pt idx="42">
                  <c:v>45901</c:v>
                </c:pt>
              </c:numCache>
            </c:numRef>
          </c:cat>
          <c:val>
            <c:numRef>
              <c:f>'Au inf data'!$C$8:$C$50</c:f>
              <c:numCache>
                <c:formatCode>General</c:formatCode>
                <c:ptCount val="43"/>
                <c:pt idx="0">
                  <c:v>1.3</c:v>
                </c:pt>
                <c:pt idx="1">
                  <c:v>1.5</c:v>
                </c:pt>
                <c:pt idx="2">
                  <c:v>1.5</c:v>
                </c:pt>
                <c:pt idx="3">
                  <c:v>1.7</c:v>
                </c:pt>
                <c:pt idx="4">
                  <c:v>1.3</c:v>
                </c:pt>
                <c:pt idx="5">
                  <c:v>1</c:v>
                </c:pt>
                <c:pt idx="6">
                  <c:v>1.3</c:v>
                </c:pt>
                <c:pt idx="7">
                  <c:v>1.5</c:v>
                </c:pt>
                <c:pt idx="8">
                  <c:v>2.1</c:v>
                </c:pt>
                <c:pt idx="9">
                  <c:v>1.9</c:v>
                </c:pt>
                <c:pt idx="10">
                  <c:v>1.8</c:v>
                </c:pt>
                <c:pt idx="11">
                  <c:v>1.9</c:v>
                </c:pt>
                <c:pt idx="12">
                  <c:v>1.9</c:v>
                </c:pt>
                <c:pt idx="13">
                  <c:v>2.1</c:v>
                </c:pt>
                <c:pt idx="14">
                  <c:v>1.9</c:v>
                </c:pt>
                <c:pt idx="15">
                  <c:v>1.8</c:v>
                </c:pt>
                <c:pt idx="16">
                  <c:v>1.3</c:v>
                </c:pt>
                <c:pt idx="17">
                  <c:v>1.6</c:v>
                </c:pt>
                <c:pt idx="18">
                  <c:v>1.7</c:v>
                </c:pt>
                <c:pt idx="19">
                  <c:v>1.8</c:v>
                </c:pt>
                <c:pt idx="20">
                  <c:v>2.2000000000000002</c:v>
                </c:pt>
                <c:pt idx="21">
                  <c:v>-0.3</c:v>
                </c:pt>
                <c:pt idx="22">
                  <c:v>0.7</c:v>
                </c:pt>
                <c:pt idx="23">
                  <c:v>0.9</c:v>
                </c:pt>
                <c:pt idx="24">
                  <c:v>1.1000000000000001</c:v>
                </c:pt>
                <c:pt idx="25">
                  <c:v>3.8</c:v>
                </c:pt>
                <c:pt idx="26">
                  <c:v>3</c:v>
                </c:pt>
                <c:pt idx="27">
                  <c:v>3.5</c:v>
                </c:pt>
                <c:pt idx="28">
                  <c:v>5.0999999999999996</c:v>
                </c:pt>
                <c:pt idx="29">
                  <c:v>6.1</c:v>
                </c:pt>
                <c:pt idx="30">
                  <c:v>7.3</c:v>
                </c:pt>
                <c:pt idx="31">
                  <c:v>7.8</c:v>
                </c:pt>
                <c:pt idx="32">
                  <c:v>7</c:v>
                </c:pt>
                <c:pt idx="33">
                  <c:v>6</c:v>
                </c:pt>
                <c:pt idx="34">
                  <c:v>5.4</c:v>
                </c:pt>
              </c:numCache>
            </c:numRef>
          </c:val>
          <c:smooth val="0"/>
          <c:extLst>
            <c:ext xmlns:c16="http://schemas.microsoft.com/office/drawing/2014/chart" uri="{C3380CC4-5D6E-409C-BE32-E72D297353CC}">
              <c16:uniqueId val="{00000001-5CEE-2C47-BF1E-47A396DED873}"/>
            </c:ext>
          </c:extLst>
        </c:ser>
        <c:dLbls>
          <c:showLegendKey val="0"/>
          <c:showVal val="0"/>
          <c:showCatName val="0"/>
          <c:showSerName val="0"/>
          <c:showPercent val="0"/>
          <c:showBubbleSize val="0"/>
        </c:dLbls>
        <c:marker val="1"/>
        <c:smooth val="0"/>
        <c:axId val="298105760"/>
        <c:axId val="298108032"/>
      </c:lineChart>
      <c:dateAx>
        <c:axId val="298105760"/>
        <c:scaling>
          <c:orientation val="minMax"/>
          <c:max val="45809"/>
          <c:min val="42156"/>
        </c:scaling>
        <c:delete val="0"/>
        <c:axPos val="b"/>
        <c:majorGridlines>
          <c:spPr>
            <a:ln w="9525" cap="flat" cmpd="sng" algn="ctr">
              <a:solidFill>
                <a:schemeClr val="tx1">
                  <a:lumMod val="15000"/>
                  <a:lumOff val="85000"/>
                </a:schemeClr>
              </a:solidFill>
              <a:round/>
            </a:ln>
            <a:effectLst/>
          </c:spPr>
        </c:majorGridlines>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8108032"/>
        <c:crosses val="autoZero"/>
        <c:auto val="0"/>
        <c:lblOffset val="100"/>
        <c:baseTimeUnit val="months"/>
        <c:majorUnit val="12"/>
        <c:majorTimeUnit val="months"/>
      </c:dateAx>
      <c:valAx>
        <c:axId val="298108032"/>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8105760"/>
        <c:crossesAt val="42064"/>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6534C-4BD9-034A-9D76-9FECA665FC0C}"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907E0-DAB6-5E43-B48F-D8C4E8F2B050}" type="slidenum">
              <a:rPr lang="en-US" smtClean="0"/>
              <a:t>‹#›</a:t>
            </a:fld>
            <a:endParaRPr lang="en-US"/>
          </a:p>
        </p:txBody>
      </p:sp>
    </p:spTree>
    <p:extLst>
      <p:ext uri="{BB962C8B-B14F-4D97-AF65-F5344CB8AC3E}">
        <p14:creationId xmlns:p14="http://schemas.microsoft.com/office/powerpoint/2010/main" val="400266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0</a:t>
            </a:fld>
            <a:endParaRPr lang="en-US"/>
          </a:p>
        </p:txBody>
      </p:sp>
    </p:spTree>
    <p:extLst>
      <p:ext uri="{BB962C8B-B14F-4D97-AF65-F5344CB8AC3E}">
        <p14:creationId xmlns:p14="http://schemas.microsoft.com/office/powerpoint/2010/main" val="264335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rates in this graph are calculated from June to June. </a:t>
            </a:r>
          </a:p>
          <a:p>
            <a:endParaRPr lang="en-US" dirty="0"/>
          </a:p>
          <a:p>
            <a:r>
              <a:rPr lang="en-US" dirty="0"/>
              <a:t>Note there has been a resurgence in inflation worldwide 2022/23 – see detail in next slides.</a:t>
            </a:r>
          </a:p>
        </p:txBody>
      </p:sp>
      <p:sp>
        <p:nvSpPr>
          <p:cNvPr id="4" name="Slide Number Placeholder 3"/>
          <p:cNvSpPr>
            <a:spLocks noGrp="1"/>
          </p:cNvSpPr>
          <p:nvPr>
            <p:ph type="sldNum" sz="quarter" idx="5"/>
          </p:nvPr>
        </p:nvSpPr>
        <p:spPr/>
        <p:txBody>
          <a:bodyPr/>
          <a:lstStyle/>
          <a:p>
            <a:fld id="{C5D907E0-DAB6-5E43-B48F-D8C4E8F2B050}" type="slidenum">
              <a:rPr lang="en-US" smtClean="0"/>
              <a:t>10</a:t>
            </a:fld>
            <a:endParaRPr lang="en-US"/>
          </a:p>
        </p:txBody>
      </p:sp>
    </p:spTree>
    <p:extLst>
      <p:ext uri="{BB962C8B-B14F-4D97-AF65-F5344CB8AC3E}">
        <p14:creationId xmlns:p14="http://schemas.microsoft.com/office/powerpoint/2010/main" val="215566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was very low for most of this 2010s decade, rarely rising above 1% per quarter. </a:t>
            </a:r>
          </a:p>
          <a:p>
            <a:endParaRPr lang="en-US" dirty="0"/>
          </a:p>
          <a:p>
            <a:r>
              <a:rPr lang="en-US" dirty="0"/>
              <a:t>Since 2020:</a:t>
            </a:r>
          </a:p>
          <a:p>
            <a:pPr marL="171450" indent="-171450">
              <a:buFont typeface="Arial" panose="020B0604020202020204" pitchFamily="34" charset="0"/>
              <a:buChar char="•"/>
            </a:pPr>
            <a:r>
              <a:rPr lang="en-US" dirty="0"/>
              <a:t>COVID-19 saw inflation fall as prices fell in key areas such as transport (less economic activity leads to less demand for petrol)</a:t>
            </a:r>
          </a:p>
          <a:p>
            <a:pPr marL="171450" indent="-171450">
              <a:buFont typeface="Arial" panose="020B0604020202020204" pitchFamily="34" charset="0"/>
              <a:buChar char="•"/>
            </a:pPr>
            <a:r>
              <a:rPr lang="en-US" dirty="0"/>
              <a:t>Inflationary pressure emerged through 2021 and 2022 due to supply chain issues associated with lockdowns and employee illness</a:t>
            </a:r>
          </a:p>
          <a:p>
            <a:pPr marL="171450" indent="-171450">
              <a:buFont typeface="Arial" panose="020B0604020202020204" pitchFamily="34" charset="0"/>
              <a:buChar char="•"/>
            </a:pPr>
            <a:r>
              <a:rPr lang="en-US" dirty="0"/>
              <a:t>Inflation continued in 2022 as government stimulus to overcome the economic effects of COVID translated to higher spending in some areas (housing)  at the same time a supply chain problems (shortages) affected supplies of materials</a:t>
            </a:r>
          </a:p>
          <a:p>
            <a:pPr marL="171450" indent="-171450">
              <a:buFont typeface="Arial" panose="020B0604020202020204" pitchFamily="34" charset="0"/>
              <a:buChar char="•"/>
            </a:pPr>
            <a:r>
              <a:rPr lang="en-US" dirty="0"/>
              <a:t>Food prices rose internationally due to the war in Ukraine</a:t>
            </a:r>
          </a:p>
          <a:p>
            <a:pPr marL="171450" indent="-171450">
              <a:buFont typeface="Arial" panose="020B0604020202020204" pitchFamily="34" charset="0"/>
              <a:buChar char="•"/>
            </a:pPr>
            <a:r>
              <a:rPr lang="en-US" dirty="0"/>
              <a:t>Inflation has forced up interest rates, forcing up the costs of borrowing.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i="1" dirty="0"/>
              <a:t>Update the graph from ABS releases.</a:t>
            </a:r>
          </a:p>
        </p:txBody>
      </p:sp>
      <p:sp>
        <p:nvSpPr>
          <p:cNvPr id="4" name="Slide Number Placeholder 3"/>
          <p:cNvSpPr>
            <a:spLocks noGrp="1"/>
          </p:cNvSpPr>
          <p:nvPr>
            <p:ph type="sldNum" sz="quarter" idx="5"/>
          </p:nvPr>
        </p:nvSpPr>
        <p:spPr/>
        <p:txBody>
          <a:bodyPr/>
          <a:lstStyle/>
          <a:p>
            <a:fld id="{C5D907E0-DAB6-5E43-B48F-D8C4E8F2B050}" type="slidenum">
              <a:rPr lang="en-US" smtClean="0"/>
              <a:t>11</a:t>
            </a:fld>
            <a:endParaRPr lang="en-US"/>
          </a:p>
        </p:txBody>
      </p:sp>
    </p:spTree>
    <p:extLst>
      <p:ext uri="{BB962C8B-B14F-4D97-AF65-F5344CB8AC3E}">
        <p14:creationId xmlns:p14="http://schemas.microsoft.com/office/powerpoint/2010/main" val="61844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Students could update the data from the source: ABS: Consumer Price Index, Australia.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Why did prices in the communication CPI group rise so slowly ( and fall in 3 of the years shown</a:t>
            </a:r>
            <a:r>
              <a:rPr lang="en-US" sz="1200" i="1" dirty="0">
                <a:cs typeface="Calibri" panose="020F0502020204030204" pitchFamily="34" charset="0"/>
              </a:rPr>
              <a:t>? [Competition, technical change, economies of scale]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cs typeface="Calibri" panose="020F0502020204030204" pitchFamily="34" charset="0"/>
              </a:rPr>
              <a:t>Which groups saw price falls in the year ended June 2020? Explain.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cs typeface="Calibri" panose="020F0502020204030204" pitchFamily="34" charset="0"/>
              </a:rPr>
              <a:t>What factors could have driven up prices in the housing and insurance groups in 2023? What effect would that have had on the cost of living?</a:t>
            </a:r>
          </a:p>
          <a:p>
            <a:endParaRPr lang="en-US" dirty="0"/>
          </a:p>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12</a:t>
            </a:fld>
            <a:endParaRPr lang="en-US"/>
          </a:p>
        </p:txBody>
      </p:sp>
    </p:spTree>
    <p:extLst>
      <p:ext uri="{BB962C8B-B14F-4D97-AF65-F5344CB8AC3E}">
        <p14:creationId xmlns:p14="http://schemas.microsoft.com/office/powerpoint/2010/main" val="2900971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Student activity: add latest data for 2023-24.</a:t>
            </a:r>
          </a:p>
          <a:p>
            <a:endParaRPr lang="en-US" dirty="0"/>
          </a:p>
          <a:p>
            <a:r>
              <a:rPr lang="en-US" dirty="0"/>
              <a:t>Suggest why inflation increased over the period – reasons will include supply chain interruptions associated with the pandemic; rising oil prices (themselves affected by ongoing supply chain issues after Covid); rising food prices (especially due to the Invasion of Ukraine which has restricted production and exports of crops from past years; and rising interest rates in many world markets. </a:t>
            </a:r>
          </a:p>
          <a:p>
            <a:endParaRPr lang="en-US" dirty="0"/>
          </a:p>
          <a:p>
            <a:r>
              <a:rPr lang="en-US" i="1" dirty="0"/>
              <a:t>What impact would higher rates have on cost of living for households; interest rates on loans and deposits; business decision-making and international trade?</a:t>
            </a:r>
          </a:p>
        </p:txBody>
      </p:sp>
      <p:sp>
        <p:nvSpPr>
          <p:cNvPr id="4" name="Slide Number Placeholder 3"/>
          <p:cNvSpPr>
            <a:spLocks noGrp="1"/>
          </p:cNvSpPr>
          <p:nvPr>
            <p:ph type="sldNum" sz="quarter" idx="5"/>
          </p:nvPr>
        </p:nvSpPr>
        <p:spPr/>
        <p:txBody>
          <a:bodyPr/>
          <a:lstStyle/>
          <a:p>
            <a:fld id="{C5D907E0-DAB6-5E43-B48F-D8C4E8F2B050}" type="slidenum">
              <a:rPr lang="en-US" smtClean="0"/>
              <a:t>13</a:t>
            </a:fld>
            <a:endParaRPr lang="en-US"/>
          </a:p>
        </p:txBody>
      </p:sp>
    </p:spTree>
    <p:extLst>
      <p:ext uri="{BB962C8B-B14F-4D97-AF65-F5344CB8AC3E}">
        <p14:creationId xmlns:p14="http://schemas.microsoft.com/office/powerpoint/2010/main" val="2257479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14</a:t>
            </a:fld>
            <a:endParaRPr lang="en-US"/>
          </a:p>
        </p:txBody>
      </p:sp>
    </p:spTree>
    <p:extLst>
      <p:ext uri="{BB962C8B-B14F-4D97-AF65-F5344CB8AC3E}">
        <p14:creationId xmlns:p14="http://schemas.microsoft.com/office/powerpoint/2010/main" val="369345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 better picture of the ‘true’ rate of inflation, underlying measures are calculated. Doing so adjusts headline data to account for seasonal patterns, and changes in the prices of groups where prices are known to be ‘volatile’, such as fruit and vegetables (e.g. higher prices due to a flood event) and fuel (the price of which is basically determined on world markets).</a:t>
            </a:r>
          </a:p>
          <a:p>
            <a:endParaRPr lang="en-US" dirty="0"/>
          </a:p>
          <a:p>
            <a:r>
              <a:rPr lang="en-AU" b="0" i="0" u="none" strike="noStrike" dirty="0">
                <a:solidFill>
                  <a:srgbClr val="000000"/>
                </a:solidFill>
                <a:effectLst/>
                <a:latin typeface="Tahoma" panose="020B0604030504040204" pitchFamily="34" charset="0"/>
              </a:rPr>
              <a:t>The</a:t>
            </a:r>
            <a:r>
              <a:rPr lang="en-AU" b="1" i="0" u="none" strike="noStrike" dirty="0">
                <a:solidFill>
                  <a:srgbClr val="000000"/>
                </a:solidFill>
                <a:effectLst/>
                <a:latin typeface="Tahoma" panose="020B0604030504040204" pitchFamily="34" charset="0"/>
              </a:rPr>
              <a:t> Trimmed mean</a:t>
            </a:r>
            <a:r>
              <a:rPr lang="en-AU" b="0" i="0" u="none" strike="noStrike" dirty="0">
                <a:solidFill>
                  <a:srgbClr val="000000"/>
                </a:solidFill>
                <a:effectLst/>
                <a:latin typeface="Tahoma" panose="020B0604030504040204" pitchFamily="34" charset="0"/>
              </a:rPr>
              <a:t> is the the weighted average of the middle 70 per cent of items (the lowest and highest 15% of classes are removed).</a:t>
            </a:r>
          </a:p>
          <a:p>
            <a:r>
              <a:rPr lang="en-AU" b="0" i="0" u="none" strike="noStrike" dirty="0">
                <a:solidFill>
                  <a:srgbClr val="000000"/>
                </a:solidFill>
                <a:effectLst/>
                <a:latin typeface="Tahoma" panose="020B0604030504040204" pitchFamily="34" charset="0"/>
              </a:rPr>
              <a:t>The</a:t>
            </a:r>
            <a:r>
              <a:rPr lang="en-AU" b="1" i="0" u="none" strike="noStrike" dirty="0">
                <a:solidFill>
                  <a:srgbClr val="000000"/>
                </a:solidFill>
                <a:effectLst/>
                <a:latin typeface="Tahoma" panose="020B0604030504040204" pitchFamily="34" charset="0"/>
              </a:rPr>
              <a:t> Weighted median</a:t>
            </a:r>
            <a:r>
              <a:rPr lang="en-AU" b="0" i="0" u="none" strike="noStrike" dirty="0">
                <a:solidFill>
                  <a:srgbClr val="000000"/>
                </a:solidFill>
                <a:effectLst/>
                <a:latin typeface="Tahoma" panose="020B0604030504040204" pitchFamily="34" charset="0"/>
              </a:rPr>
              <a:t> is the inflation rate of the item at the middle of the price changes in the CPI basket</a:t>
            </a:r>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15</a:t>
            </a:fld>
            <a:endParaRPr lang="en-US"/>
          </a:p>
        </p:txBody>
      </p:sp>
    </p:spTree>
    <p:extLst>
      <p:ext uri="{BB962C8B-B14F-4D97-AF65-F5344CB8AC3E}">
        <p14:creationId xmlns:p14="http://schemas.microsoft.com/office/powerpoint/2010/main" val="2732995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‘types’ are highly </a:t>
            </a:r>
            <a:r>
              <a:rPr lang="en-US" dirty="0" err="1"/>
              <a:t>generalised</a:t>
            </a:r>
            <a:r>
              <a:rPr lang="en-US" dirty="0"/>
              <a:t>, and not mutually exclusive</a:t>
            </a:r>
          </a:p>
        </p:txBody>
      </p:sp>
      <p:sp>
        <p:nvSpPr>
          <p:cNvPr id="4" name="Slide Number Placeholder 3"/>
          <p:cNvSpPr>
            <a:spLocks noGrp="1"/>
          </p:cNvSpPr>
          <p:nvPr>
            <p:ph type="sldNum" sz="quarter" idx="5"/>
          </p:nvPr>
        </p:nvSpPr>
        <p:spPr/>
        <p:txBody>
          <a:bodyPr/>
          <a:lstStyle/>
          <a:p>
            <a:fld id="{C5D907E0-DAB6-5E43-B48F-D8C4E8F2B050}" type="slidenum">
              <a:rPr lang="en-US" smtClean="0"/>
              <a:t>16</a:t>
            </a:fld>
            <a:endParaRPr lang="en-US"/>
          </a:p>
        </p:txBody>
      </p:sp>
    </p:spTree>
    <p:extLst>
      <p:ext uri="{BB962C8B-B14F-4D97-AF65-F5344CB8AC3E}">
        <p14:creationId xmlns:p14="http://schemas.microsoft.com/office/powerpoint/2010/main" val="424550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17</a:t>
            </a:fld>
            <a:endParaRPr lang="en-US"/>
          </a:p>
        </p:txBody>
      </p:sp>
    </p:spTree>
    <p:extLst>
      <p:ext uri="{BB962C8B-B14F-4D97-AF65-F5344CB8AC3E}">
        <p14:creationId xmlns:p14="http://schemas.microsoft.com/office/powerpoint/2010/main" val="871119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cost and demand types of inflation often occur together – e.g. increased demand force prices up, which then flow on to costs of living. </a:t>
            </a:r>
          </a:p>
          <a:p>
            <a:endParaRPr lang="en-US" dirty="0"/>
          </a:p>
          <a:p>
            <a:r>
              <a:rPr lang="en-US" dirty="0"/>
              <a:t>Is rising inflation in 2023 due to demand or cost pressures? Demand may have increased due to pent up spending in COVID-19 and increased borrowing when interest rates were low. There are still parts of the supply chain that are working slower than normal, leading to slower deliveries of building products and cars. Costs have risen as higher inflation led to interest rate rises. </a:t>
            </a:r>
          </a:p>
        </p:txBody>
      </p:sp>
      <p:sp>
        <p:nvSpPr>
          <p:cNvPr id="4" name="Slide Number Placeholder 3"/>
          <p:cNvSpPr>
            <a:spLocks noGrp="1"/>
          </p:cNvSpPr>
          <p:nvPr>
            <p:ph type="sldNum" sz="quarter" idx="5"/>
          </p:nvPr>
        </p:nvSpPr>
        <p:spPr/>
        <p:txBody>
          <a:bodyPr/>
          <a:lstStyle/>
          <a:p>
            <a:fld id="{C5D907E0-DAB6-5E43-B48F-D8C4E8F2B050}" type="slidenum">
              <a:rPr lang="en-US" smtClean="0"/>
              <a:t>18</a:t>
            </a:fld>
            <a:endParaRPr lang="en-US"/>
          </a:p>
        </p:txBody>
      </p:sp>
    </p:spTree>
    <p:extLst>
      <p:ext uri="{BB962C8B-B14F-4D97-AF65-F5344CB8AC3E}">
        <p14:creationId xmlns:p14="http://schemas.microsoft.com/office/powerpoint/2010/main" val="529776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 mouse clicks to reveal slide</a:t>
            </a:r>
          </a:p>
        </p:txBody>
      </p:sp>
      <p:sp>
        <p:nvSpPr>
          <p:cNvPr id="4" name="Slide Number Placeholder 3"/>
          <p:cNvSpPr>
            <a:spLocks noGrp="1"/>
          </p:cNvSpPr>
          <p:nvPr>
            <p:ph type="sldNum" sz="quarter" idx="5"/>
          </p:nvPr>
        </p:nvSpPr>
        <p:spPr/>
        <p:txBody>
          <a:bodyPr/>
          <a:lstStyle/>
          <a:p>
            <a:fld id="{C5D907E0-DAB6-5E43-B48F-D8C4E8F2B050}" type="slidenum">
              <a:rPr lang="en-US" smtClean="0"/>
              <a:t>19</a:t>
            </a:fld>
            <a:endParaRPr lang="en-US"/>
          </a:p>
        </p:txBody>
      </p:sp>
    </p:spTree>
    <p:extLst>
      <p:ext uri="{BB962C8B-B14F-4D97-AF65-F5344CB8AC3E}">
        <p14:creationId xmlns:p14="http://schemas.microsoft.com/office/powerpoint/2010/main" val="2842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Inflation data is an important indicator of the ‘health’ of the economy.</a:t>
            </a:r>
            <a:r>
              <a:rPr lang="en-US" sz="1200" b="0" i="0" u="none" strike="noStrike" dirty="0">
                <a:solidFill>
                  <a:schemeClr val="tx1"/>
                </a:solidFill>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none" strike="noStrike" dirty="0">
                <a:solidFill>
                  <a:srgbClr val="111111"/>
                </a:solidFill>
                <a:effectLst/>
                <a:latin typeface="SourceSansPro"/>
              </a:rPr>
              <a:t>Many observers believe that moderate inflation levels are beneficial because small price rises helps to drive consumption, and economic growth. Higher levels of inflation, however, have negative consequences for economic activity, decision-making, and the distribution of income and wealth.</a:t>
            </a:r>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2</a:t>
            </a:fld>
            <a:endParaRPr lang="en-US"/>
          </a:p>
        </p:txBody>
      </p:sp>
    </p:spTree>
    <p:extLst>
      <p:ext uri="{BB962C8B-B14F-4D97-AF65-F5344CB8AC3E}">
        <p14:creationId xmlns:p14="http://schemas.microsoft.com/office/powerpoint/2010/main" val="412077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recent instances in the building industry where prices of materials are rising quickly and cutting profit margins from the signing of building contract to the final delivery of the house 12 – 18 months later.</a:t>
            </a:r>
          </a:p>
        </p:txBody>
      </p:sp>
      <p:sp>
        <p:nvSpPr>
          <p:cNvPr id="4" name="Slide Number Placeholder 3"/>
          <p:cNvSpPr>
            <a:spLocks noGrp="1"/>
          </p:cNvSpPr>
          <p:nvPr>
            <p:ph type="sldNum" sz="quarter" idx="5"/>
          </p:nvPr>
        </p:nvSpPr>
        <p:spPr/>
        <p:txBody>
          <a:bodyPr/>
          <a:lstStyle/>
          <a:p>
            <a:fld id="{C5D907E0-DAB6-5E43-B48F-D8C4E8F2B050}" type="slidenum">
              <a:rPr lang="en-US" smtClean="0"/>
              <a:t>20</a:t>
            </a:fld>
            <a:endParaRPr lang="en-US"/>
          </a:p>
        </p:txBody>
      </p:sp>
    </p:spTree>
    <p:extLst>
      <p:ext uri="{BB962C8B-B14F-4D97-AF65-F5344CB8AC3E}">
        <p14:creationId xmlns:p14="http://schemas.microsoft.com/office/powerpoint/2010/main" val="2195251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ABS web site at </a:t>
            </a:r>
            <a:r>
              <a:rPr lang="en-US" dirty="0" err="1"/>
              <a:t>www.abs.gov.au</a:t>
            </a:r>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21</a:t>
            </a:fld>
            <a:endParaRPr lang="en-US"/>
          </a:p>
        </p:txBody>
      </p:sp>
    </p:spTree>
    <p:extLst>
      <p:ext uri="{BB962C8B-B14F-4D97-AF65-F5344CB8AC3E}">
        <p14:creationId xmlns:p14="http://schemas.microsoft.com/office/powerpoint/2010/main" val="2143897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22</a:t>
            </a:fld>
            <a:endParaRPr lang="en-US"/>
          </a:p>
        </p:txBody>
      </p:sp>
    </p:spTree>
    <p:extLst>
      <p:ext uri="{BB962C8B-B14F-4D97-AF65-F5344CB8AC3E}">
        <p14:creationId xmlns:p14="http://schemas.microsoft.com/office/powerpoint/2010/main" val="3274695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own links to more recent articles here.</a:t>
            </a:r>
          </a:p>
        </p:txBody>
      </p:sp>
      <p:sp>
        <p:nvSpPr>
          <p:cNvPr id="4" name="Slide Number Placeholder 3"/>
          <p:cNvSpPr>
            <a:spLocks noGrp="1"/>
          </p:cNvSpPr>
          <p:nvPr>
            <p:ph type="sldNum" sz="quarter" idx="5"/>
          </p:nvPr>
        </p:nvSpPr>
        <p:spPr/>
        <p:txBody>
          <a:bodyPr/>
          <a:lstStyle/>
          <a:p>
            <a:fld id="{C5D907E0-DAB6-5E43-B48F-D8C4E8F2B050}" type="slidenum">
              <a:rPr lang="en-US" smtClean="0"/>
              <a:t>23</a:t>
            </a:fld>
            <a:endParaRPr lang="en-US"/>
          </a:p>
        </p:txBody>
      </p:sp>
    </p:spTree>
    <p:extLst>
      <p:ext uri="{BB962C8B-B14F-4D97-AF65-F5344CB8AC3E}">
        <p14:creationId xmlns:p14="http://schemas.microsoft.com/office/powerpoint/2010/main" val="2533046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24</a:t>
            </a:fld>
            <a:endParaRPr lang="en-US"/>
          </a:p>
        </p:txBody>
      </p:sp>
    </p:spTree>
    <p:extLst>
      <p:ext uri="{BB962C8B-B14F-4D97-AF65-F5344CB8AC3E}">
        <p14:creationId xmlns:p14="http://schemas.microsoft.com/office/powerpoint/2010/main" val="617008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25</a:t>
            </a:fld>
            <a:endParaRPr lang="en-US"/>
          </a:p>
        </p:txBody>
      </p:sp>
    </p:spTree>
    <p:extLst>
      <p:ext uri="{BB962C8B-B14F-4D97-AF65-F5344CB8AC3E}">
        <p14:creationId xmlns:p14="http://schemas.microsoft.com/office/powerpoint/2010/main" val="3212862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26</a:t>
            </a:fld>
            <a:endParaRPr lang="en-US"/>
          </a:p>
        </p:txBody>
      </p:sp>
    </p:spTree>
    <p:extLst>
      <p:ext uri="{BB962C8B-B14F-4D97-AF65-F5344CB8AC3E}">
        <p14:creationId xmlns:p14="http://schemas.microsoft.com/office/powerpoint/2010/main" val="349324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27</a:t>
            </a:fld>
            <a:endParaRPr lang="en-US"/>
          </a:p>
        </p:txBody>
      </p:sp>
    </p:spTree>
    <p:extLst>
      <p:ext uri="{BB962C8B-B14F-4D97-AF65-F5344CB8AC3E}">
        <p14:creationId xmlns:p14="http://schemas.microsoft.com/office/powerpoint/2010/main" val="1924008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28</a:t>
            </a:fld>
            <a:endParaRPr lang="en-US"/>
          </a:p>
        </p:txBody>
      </p:sp>
    </p:spTree>
    <p:extLst>
      <p:ext uri="{BB962C8B-B14F-4D97-AF65-F5344CB8AC3E}">
        <p14:creationId xmlns:p14="http://schemas.microsoft.com/office/powerpoint/2010/main" val="3601061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29</a:t>
            </a:fld>
            <a:endParaRPr lang="en-US"/>
          </a:p>
        </p:txBody>
      </p:sp>
    </p:spTree>
    <p:extLst>
      <p:ext uri="{BB962C8B-B14F-4D97-AF65-F5344CB8AC3E}">
        <p14:creationId xmlns:p14="http://schemas.microsoft.com/office/powerpoint/2010/main" val="297621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Investigate: Discuss how you could develop an an index of another measure of change over time, such as </a:t>
            </a:r>
          </a:p>
          <a:p>
            <a:pPr marL="228600" indent="-228600">
              <a:buFont typeface="Arial" panose="020B0604020202020204" pitchFamily="34" charset="0"/>
              <a:buChar char="•"/>
            </a:pPr>
            <a:r>
              <a:rPr lang="en-US" i="1" dirty="0"/>
              <a:t>the weight of students in the class over the course of the year; </a:t>
            </a:r>
          </a:p>
          <a:p>
            <a:pPr marL="228600" indent="-228600">
              <a:buFont typeface="Arial" panose="020B0604020202020204" pitchFamily="34" charset="0"/>
              <a:buChar char="•"/>
            </a:pPr>
            <a:r>
              <a:rPr lang="en-US" i="1" dirty="0"/>
              <a:t>rainfall in a city over many years; </a:t>
            </a:r>
          </a:p>
          <a:p>
            <a:pPr marL="228600" indent="-228600">
              <a:buFont typeface="Arial" panose="020B0604020202020204" pitchFamily="34" charset="0"/>
              <a:buChar char="•"/>
            </a:pPr>
            <a:r>
              <a:rPr lang="en-US" i="1" dirty="0"/>
              <a:t>comparing the number of possessions across players in AFL clubs; or </a:t>
            </a:r>
          </a:p>
          <a:p>
            <a:pPr marL="228600" indent="-228600">
              <a:buFont typeface="Arial" panose="020B0604020202020204" pitchFamily="34" charset="0"/>
              <a:buChar char="•"/>
            </a:pPr>
            <a:r>
              <a:rPr lang="en-US" i="1" dirty="0"/>
              <a:t>a ‘canteen price index’ that could track price changes of items sold at the school canteen across a few years</a:t>
            </a:r>
          </a:p>
        </p:txBody>
      </p:sp>
      <p:sp>
        <p:nvSpPr>
          <p:cNvPr id="4" name="Slide Number Placeholder 3"/>
          <p:cNvSpPr>
            <a:spLocks noGrp="1"/>
          </p:cNvSpPr>
          <p:nvPr>
            <p:ph type="sldNum" sz="quarter" idx="5"/>
          </p:nvPr>
        </p:nvSpPr>
        <p:spPr/>
        <p:txBody>
          <a:bodyPr/>
          <a:lstStyle/>
          <a:p>
            <a:fld id="{C5D907E0-DAB6-5E43-B48F-D8C4E8F2B050}" type="slidenum">
              <a:rPr lang="en-US" smtClean="0"/>
              <a:t>3</a:t>
            </a:fld>
            <a:endParaRPr lang="en-US"/>
          </a:p>
        </p:txBody>
      </p:sp>
    </p:spTree>
    <p:extLst>
      <p:ext uri="{BB962C8B-B14F-4D97-AF65-F5344CB8AC3E}">
        <p14:creationId xmlns:p14="http://schemas.microsoft.com/office/powerpoint/2010/main" val="1139541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30</a:t>
            </a:fld>
            <a:endParaRPr lang="en-US"/>
          </a:p>
        </p:txBody>
      </p:sp>
    </p:spTree>
    <p:extLst>
      <p:ext uri="{BB962C8B-B14F-4D97-AF65-F5344CB8AC3E}">
        <p14:creationId xmlns:p14="http://schemas.microsoft.com/office/powerpoint/2010/main" val="4287204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31</a:t>
            </a:fld>
            <a:endParaRPr lang="en-US"/>
          </a:p>
        </p:txBody>
      </p:sp>
    </p:spTree>
    <p:extLst>
      <p:ext uri="{BB962C8B-B14F-4D97-AF65-F5344CB8AC3E}">
        <p14:creationId xmlns:p14="http://schemas.microsoft.com/office/powerpoint/2010/main" val="224499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Each ABS Inflation release of  has a section entitled </a:t>
            </a:r>
            <a:r>
              <a:rPr lang="en-AU" sz="1200" b="0" i="0" u="none" strike="noStrike" kern="1200" dirty="0">
                <a:solidFill>
                  <a:schemeClr val="tx1"/>
                </a:solidFill>
                <a:effectLst/>
                <a:latin typeface="Arial" panose="020B0604020202020204" pitchFamily="34" charset="0"/>
                <a:ea typeface="+mn-ea"/>
                <a:cs typeface="Arial" panose="020B0604020202020204" pitchFamily="34" charset="0"/>
              </a:rPr>
              <a:t>Consumer Price Index, Australia methodology that describes how the index is constructed. This can be found at the conclusion of each Consumer Price Index, Australia Release. The ABS uses a variety of methods to collect prices, such as visiting businesses, online collection, telephone surveys, and using administrative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Arial" panose="020B0604020202020204" pitchFamily="34" charset="0"/>
                <a:ea typeface="+mn-ea"/>
                <a:cs typeface="Arial" panose="020B0604020202020204" pitchFamily="34" charset="0"/>
              </a:rPr>
              <a:t>An excellent ABS article about the history of price collection in Australia can be found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Arial" panose="020B0604020202020204" pitchFamily="34" charset="0"/>
                <a:ea typeface="+mn-ea"/>
                <a:cs typeface="Arial" panose="020B0604020202020204" pitchFamily="34" charset="0"/>
              </a:rPr>
              <a:t>https://</a:t>
            </a:r>
            <a:r>
              <a:rPr lang="en-AU" sz="1200" b="0" i="0" u="none" strike="noStrike" kern="1200" dirty="0" err="1">
                <a:solidFill>
                  <a:schemeClr val="tx1"/>
                </a:solidFill>
                <a:effectLst/>
                <a:latin typeface="Arial" panose="020B0604020202020204" pitchFamily="34" charset="0"/>
                <a:ea typeface="+mn-ea"/>
                <a:cs typeface="Arial" panose="020B0604020202020204" pitchFamily="34" charset="0"/>
              </a:rPr>
              <a:t>www.abs.gov.au</a:t>
            </a:r>
            <a:r>
              <a:rPr lang="en-AU" sz="1200" b="0" i="0" u="none" strike="noStrike" kern="1200" dirty="0">
                <a:solidFill>
                  <a:schemeClr val="tx1"/>
                </a:solidFill>
                <a:effectLst/>
                <a:latin typeface="Arial" panose="020B0604020202020204" pitchFamily="34" charset="0"/>
                <a:ea typeface="+mn-ea"/>
                <a:cs typeface="Arial" panose="020B0604020202020204" pitchFamily="34" charset="0"/>
              </a:rPr>
              <a:t>/articles/what-changes-prices-and-their-collection-tell-us-about-Australia (ABS, 2023)</a:t>
            </a:r>
          </a:p>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4</a:t>
            </a:fld>
            <a:endParaRPr lang="en-US"/>
          </a:p>
        </p:txBody>
      </p:sp>
    </p:spTree>
    <p:extLst>
      <p:ext uri="{BB962C8B-B14F-4D97-AF65-F5344CB8AC3E}">
        <p14:creationId xmlns:p14="http://schemas.microsoft.com/office/powerpoint/2010/main" val="271834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What is a weight? Households spend more on some goods and services than others. For example, a 10% increase in the price of petrol will have a much bigger impact on the basket than a similar rise in the price of tea.</a:t>
            </a:r>
          </a:p>
          <a:p>
            <a:endParaRPr lang="en-AU" sz="1200" b="0" i="0" u="none" strike="noStrike" kern="1200" dirty="0">
              <a:solidFill>
                <a:schemeClr val="tx1"/>
              </a:solidFill>
              <a:effectLst/>
              <a:latin typeface="+mn-lt"/>
              <a:ea typeface="+mn-ea"/>
              <a:cs typeface="+mn-cs"/>
            </a:endParaRPr>
          </a:p>
          <a:p>
            <a:r>
              <a:rPr lang="en-US" dirty="0"/>
              <a:t>December quarter, 2023 data (ABS: </a:t>
            </a:r>
            <a:r>
              <a:rPr lang="en-AU" sz="1200" b="0" i="0" u="none" strike="noStrike" kern="1200" dirty="0">
                <a:solidFill>
                  <a:schemeClr val="tx1"/>
                </a:solidFill>
                <a:effectLst/>
                <a:latin typeface="+mn-lt"/>
                <a:ea typeface="+mn-ea"/>
                <a:cs typeface="+mn-cs"/>
              </a:rPr>
              <a:t>Annual weight update of the CPI and Living Cost Indexes). Other countries follow similar methodology.</a:t>
            </a:r>
          </a:p>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5</a:t>
            </a:fld>
            <a:endParaRPr lang="en-US"/>
          </a:p>
        </p:txBody>
      </p:sp>
    </p:spTree>
    <p:extLst>
      <p:ext uri="{BB962C8B-B14F-4D97-AF65-F5344CB8AC3E}">
        <p14:creationId xmlns:p14="http://schemas.microsoft.com/office/powerpoint/2010/main" val="228797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Prices in the Housing group contribute 22.2% of the total CPI. That is, about a quarter of household spending goes towards items included in the housing group, such as rent; new dwelling purchase costs; maintenance; water rates; electricity, gas charges etc. This means that changes in prices in this group carry account for a higher proportion of the spending pattern of households than, say, the prices of telecommunications services and postal services, both of which fall within the communications group.</a:t>
            </a:r>
          </a:p>
          <a:p>
            <a:endParaRPr lang="en-US" dirty="0"/>
          </a:p>
          <a:p>
            <a:r>
              <a:rPr lang="en-US" dirty="0"/>
              <a:t>Source: ABS: </a:t>
            </a:r>
            <a:r>
              <a:rPr lang="en-AU" sz="1200" b="0" i="0" u="none" strike="noStrike" kern="1200" dirty="0">
                <a:solidFill>
                  <a:schemeClr val="tx1"/>
                </a:solidFill>
                <a:effectLst/>
                <a:latin typeface="+mn-lt"/>
                <a:ea typeface="+mn-ea"/>
                <a:cs typeface="+mn-cs"/>
              </a:rPr>
              <a:t>Annual weight update of the CPI and Living Cost Indexes, </a:t>
            </a:r>
            <a:r>
              <a:rPr lang="en-US" dirty="0"/>
              <a:t>September quarter, 2023 data. (next update is March 2024)</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weights are now changed every year to reflect changes in household spending patterns. For example, in 2011, the transport group accounted for 11.6% of the CPI; health was 5.3%; communication was 3.1%. The changes reflect changes in household preferences ( e.g. spend more on education); changes in technology (such as that in the communications group); market forces (in the short term, transport rose in 2022 due to the rise in world oil prices); and changes </a:t>
            </a:r>
            <a:r>
              <a:rPr lang="en-AU" sz="1200" b="0" i="0" u="none" strike="noStrike" kern="1200" dirty="0">
                <a:solidFill>
                  <a:schemeClr val="tx1"/>
                </a:solidFill>
                <a:effectLst/>
                <a:latin typeface="+mn-lt"/>
                <a:ea typeface="+mn-ea"/>
                <a:cs typeface="+mn-cs"/>
              </a:rPr>
              <a:t>that households make </a:t>
            </a:r>
            <a:r>
              <a:rPr lang="en-AU" sz="1200" b="0" i="1" u="none" strike="noStrike" kern="1200" dirty="0">
                <a:solidFill>
                  <a:schemeClr val="tx1"/>
                </a:solidFill>
                <a:effectLst/>
                <a:latin typeface="+mn-lt"/>
                <a:ea typeface="+mn-ea"/>
                <a:cs typeface="+mn-cs"/>
              </a:rPr>
              <a:t>because</a:t>
            </a:r>
            <a:r>
              <a:rPr lang="en-AU" sz="1200" b="0" i="0" u="none" strike="noStrike" kern="1200" dirty="0">
                <a:solidFill>
                  <a:schemeClr val="tx1"/>
                </a:solidFill>
                <a:effectLst/>
                <a:latin typeface="+mn-lt"/>
                <a:ea typeface="+mn-ea"/>
                <a:cs typeface="+mn-cs"/>
              </a:rPr>
              <a:t> of price changes (maybe switching from meat to chicken).</a:t>
            </a:r>
          </a:p>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6</a:t>
            </a:fld>
            <a:endParaRPr lang="en-US"/>
          </a:p>
        </p:txBody>
      </p:sp>
    </p:spTree>
    <p:extLst>
      <p:ext uri="{BB962C8B-B14F-4D97-AF65-F5344CB8AC3E}">
        <p14:creationId xmlns:p14="http://schemas.microsoft.com/office/powerpoint/2010/main" val="28249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Animation uses mouse clicks (6 steps to complete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a very simple example of how price rises in a four-product economy could be compiled into an index, from which a ‘rate of change’ can be calculated.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Actual weights used for these individual classes in the CPI food and non-alcoholic beverages groups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bread 0.56;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fish 0.40;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vegetables 1.28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chocolate 0.85.</a:t>
            </a:r>
          </a:p>
          <a:p>
            <a:endParaRPr lang="en-US" dirty="0"/>
          </a:p>
          <a:p>
            <a:endParaRPr lang="en-US" dirty="0"/>
          </a:p>
        </p:txBody>
      </p:sp>
      <p:sp>
        <p:nvSpPr>
          <p:cNvPr id="4" name="Slide Number Placeholder 3"/>
          <p:cNvSpPr>
            <a:spLocks noGrp="1"/>
          </p:cNvSpPr>
          <p:nvPr>
            <p:ph type="sldNum" sz="quarter" idx="5"/>
          </p:nvPr>
        </p:nvSpPr>
        <p:spPr/>
        <p:txBody>
          <a:bodyPr/>
          <a:lstStyle/>
          <a:p>
            <a:fld id="{C5D907E0-DAB6-5E43-B48F-D8C4E8F2B050}" type="slidenum">
              <a:rPr lang="en-US" smtClean="0"/>
              <a:t>7</a:t>
            </a:fld>
            <a:endParaRPr lang="en-US"/>
          </a:p>
        </p:txBody>
      </p:sp>
    </p:spTree>
    <p:extLst>
      <p:ext uri="{BB962C8B-B14F-4D97-AF65-F5344CB8AC3E}">
        <p14:creationId xmlns:p14="http://schemas.microsoft.com/office/powerpoint/2010/main" val="11260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a:t>
            </a:r>
            <a:r>
              <a:rPr lang="en-US" i="1" dirty="0"/>
              <a:t>n</a:t>
            </a:r>
            <a:r>
              <a:rPr lang="en-US" dirty="0"/>
              <a:t> could be 2022, in which case year </a:t>
            </a:r>
            <a:r>
              <a:rPr lang="en-US" i="1" dirty="0"/>
              <a:t>n-1</a:t>
            </a:r>
            <a:r>
              <a:rPr lang="en-US" dirty="0"/>
              <a:t> is 2021 (the year before it). Or it could be a three-month period (quarter). For example the March quarter is the three months between December 31 and March 30 of any year.</a:t>
            </a:r>
          </a:p>
        </p:txBody>
      </p:sp>
      <p:sp>
        <p:nvSpPr>
          <p:cNvPr id="4" name="Slide Number Placeholder 3"/>
          <p:cNvSpPr>
            <a:spLocks noGrp="1"/>
          </p:cNvSpPr>
          <p:nvPr>
            <p:ph type="sldNum" sz="quarter" idx="5"/>
          </p:nvPr>
        </p:nvSpPr>
        <p:spPr/>
        <p:txBody>
          <a:bodyPr/>
          <a:lstStyle/>
          <a:p>
            <a:fld id="{C5D907E0-DAB6-5E43-B48F-D8C4E8F2B050}" type="slidenum">
              <a:rPr lang="en-US" smtClean="0"/>
              <a:t>8</a:t>
            </a:fld>
            <a:endParaRPr lang="en-US"/>
          </a:p>
        </p:txBody>
      </p:sp>
    </p:spTree>
    <p:extLst>
      <p:ext uri="{BB962C8B-B14F-4D97-AF65-F5344CB8AC3E}">
        <p14:creationId xmlns:p14="http://schemas.microsoft.com/office/powerpoint/2010/main" val="18887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calculate the rate of change in the CPI between 2022 and 2023. </a:t>
            </a:r>
          </a:p>
          <a:p>
            <a:r>
              <a:rPr lang="en-US" dirty="0"/>
              <a:t>Steps for method 1: </a:t>
            </a:r>
          </a:p>
          <a:p>
            <a:pPr marL="171450" indent="-171450">
              <a:buFont typeface="Arial" panose="020B0604020202020204" pitchFamily="34" charset="0"/>
              <a:buChar char="•"/>
            </a:pPr>
            <a:r>
              <a:rPr lang="en-US" dirty="0"/>
              <a:t>Write the formula to indicate you understand the concept (even if using a calculator)</a:t>
            </a:r>
          </a:p>
          <a:p>
            <a:pPr marL="171450" indent="-171450">
              <a:buFont typeface="Arial" panose="020B0604020202020204" pitchFamily="34" charset="0"/>
              <a:buChar char="•"/>
            </a:pPr>
            <a:r>
              <a:rPr lang="en-US" dirty="0"/>
              <a:t>Carefully substitute the CPI numbers</a:t>
            </a:r>
          </a:p>
          <a:p>
            <a:pPr marL="171450" indent="-171450">
              <a:buFont typeface="Arial" panose="020B0604020202020204" pitchFamily="34" charset="0"/>
              <a:buChar char="•"/>
            </a:pPr>
            <a:r>
              <a:rPr lang="en-US" dirty="0"/>
              <a:t>Subtract the second number from the first in the numerator: 133.7-126.1 = 7.6</a:t>
            </a:r>
          </a:p>
          <a:p>
            <a:pPr marL="171450" indent="-171450">
              <a:buFont typeface="Arial" panose="020B0604020202020204" pitchFamily="34" charset="0"/>
              <a:buChar char="•"/>
            </a:pPr>
            <a:r>
              <a:rPr lang="en-US" dirty="0"/>
              <a:t>Divide by the denominator: 7.6 / 126.1 = 6.027</a:t>
            </a:r>
          </a:p>
          <a:p>
            <a:pPr marL="171450" indent="-171450">
              <a:buFont typeface="Arial" panose="020B0604020202020204" pitchFamily="34" charset="0"/>
              <a:buChar char="•"/>
            </a:pPr>
            <a:r>
              <a:rPr lang="en-US" dirty="0"/>
              <a:t>Multiply by 100</a:t>
            </a:r>
          </a:p>
          <a:p>
            <a:pPr marL="171450" indent="-171450">
              <a:buFont typeface="Arial" panose="020B0604020202020204" pitchFamily="34" charset="0"/>
              <a:buChar char="•"/>
            </a:pPr>
            <a:r>
              <a:rPr lang="en-US" dirty="0"/>
              <a:t>Round to one decimal place: 6.0</a:t>
            </a:r>
          </a:p>
          <a:p>
            <a:pPr marL="171450" indent="-171450">
              <a:buFont typeface="Arial" panose="020B0604020202020204" pitchFamily="34" charset="0"/>
              <a:buChar char="•"/>
            </a:pPr>
            <a:r>
              <a:rPr lang="en-US" dirty="0"/>
              <a:t>Include a percent sign: 6.0%</a:t>
            </a:r>
          </a:p>
          <a:p>
            <a:pPr marL="171450" indent="-171450">
              <a:buFont typeface="Arial" panose="020B0604020202020204" pitchFamily="34" charset="0"/>
              <a:buChar char="•"/>
            </a:pPr>
            <a:endParaRPr lang="en-US" dirty="0"/>
          </a:p>
          <a:p>
            <a:r>
              <a:rPr lang="en-US" dirty="0"/>
              <a:t>Steps for method 2: </a:t>
            </a:r>
          </a:p>
          <a:p>
            <a:pPr marL="171450" indent="-171450">
              <a:buFont typeface="Arial" panose="020B0604020202020204" pitchFamily="34" charset="0"/>
              <a:buChar char="•"/>
            </a:pPr>
            <a:r>
              <a:rPr lang="en-US" dirty="0"/>
              <a:t>Write a formula</a:t>
            </a:r>
          </a:p>
          <a:p>
            <a:pPr marL="171450" indent="-171450">
              <a:buFont typeface="Arial" panose="020B0604020202020204" pitchFamily="34" charset="0"/>
              <a:buChar char="•"/>
            </a:pPr>
            <a:r>
              <a:rPr lang="en-US" dirty="0"/>
              <a:t>Carefully substitute the CPI data</a:t>
            </a:r>
          </a:p>
          <a:p>
            <a:pPr marL="171450" indent="-171450">
              <a:buFont typeface="Arial" panose="020B0604020202020204" pitchFamily="34" charset="0"/>
              <a:buChar char="•"/>
            </a:pPr>
            <a:r>
              <a:rPr lang="en-US" dirty="0"/>
              <a:t>Divide the numerator by the denominator</a:t>
            </a:r>
          </a:p>
          <a:p>
            <a:pPr marL="171450" indent="-171450">
              <a:buFont typeface="Arial" panose="020B0604020202020204" pitchFamily="34" charset="0"/>
              <a:buChar char="•"/>
            </a:pPr>
            <a:r>
              <a:rPr lang="en-US" dirty="0"/>
              <a:t>Subtract 1</a:t>
            </a:r>
          </a:p>
          <a:p>
            <a:pPr marL="171450" indent="-171450">
              <a:buFont typeface="Arial" panose="020B0604020202020204" pitchFamily="34" charset="0"/>
              <a:buChar char="•"/>
            </a:pPr>
            <a:r>
              <a:rPr lang="en-US" dirty="0"/>
              <a:t>Multiply by 100</a:t>
            </a:r>
          </a:p>
          <a:p>
            <a:pPr marL="171450" indent="-171450">
              <a:buFont typeface="Arial" panose="020B0604020202020204" pitchFamily="34" charset="0"/>
              <a:buChar char="•"/>
            </a:pPr>
            <a:r>
              <a:rPr lang="en-US" dirty="0"/>
              <a:t>Round to one decimal place</a:t>
            </a:r>
          </a:p>
          <a:p>
            <a:pPr marL="171450" indent="-171450">
              <a:buFont typeface="Arial" panose="020B0604020202020204" pitchFamily="34" charset="0"/>
              <a:buChar char="•"/>
            </a:pPr>
            <a:r>
              <a:rPr lang="en-US" dirty="0"/>
              <a:t>Include a percent sign</a:t>
            </a:r>
          </a:p>
          <a:p>
            <a:endParaRPr lang="en-US" dirty="0"/>
          </a:p>
          <a:p>
            <a:r>
              <a:rPr lang="en-US" i="1" dirty="0"/>
              <a:t>Redo the calculations with more recent CPI data…</a:t>
            </a:r>
          </a:p>
        </p:txBody>
      </p:sp>
      <p:sp>
        <p:nvSpPr>
          <p:cNvPr id="4" name="Slide Number Placeholder 3"/>
          <p:cNvSpPr>
            <a:spLocks noGrp="1"/>
          </p:cNvSpPr>
          <p:nvPr>
            <p:ph type="sldNum" sz="quarter" idx="5"/>
          </p:nvPr>
        </p:nvSpPr>
        <p:spPr/>
        <p:txBody>
          <a:bodyPr/>
          <a:lstStyle/>
          <a:p>
            <a:fld id="{C5D907E0-DAB6-5E43-B48F-D8C4E8F2B050}" type="slidenum">
              <a:rPr lang="en-US" smtClean="0"/>
              <a:t>9</a:t>
            </a:fld>
            <a:endParaRPr lang="en-US"/>
          </a:p>
        </p:txBody>
      </p:sp>
    </p:spTree>
    <p:extLst>
      <p:ext uri="{BB962C8B-B14F-4D97-AF65-F5344CB8AC3E}">
        <p14:creationId xmlns:p14="http://schemas.microsoft.com/office/powerpoint/2010/main" val="312952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676F4A7-DA7F-994E-8895-DA0C0A21BED2}" type="datetime1">
              <a:rPr lang="en-AU" smtClean="0"/>
              <a:t>22/1/2024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4A90B1-C681-584F-A3A8-E2A91D4892C5}" type="datetime1">
              <a:rPr lang="en-AU"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C9B912-485A-AD47-B9D0-861D95E0F3A5}" type="datetime1">
              <a:rPr lang="en-AU"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1080" y="511498"/>
            <a:ext cx="9763774" cy="791054"/>
          </a:xfrm>
        </p:spPr>
        <p:txBody>
          <a:bodyPr>
            <a:normAutofit/>
          </a:bodyPr>
          <a:lstStyle>
            <a:lvl1pPr>
              <a:defRPr sz="4000"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1291079" y="1483680"/>
            <a:ext cx="9763775" cy="3982665"/>
          </a:xfrm>
        </p:spPr>
        <p:txBody>
          <a:bodyPr anchor="t"/>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C2B0152-BB5B-E545-9443-358A2BA5B289}" type="datetime1">
              <a:rPr lang="en-AU" smtClean="0"/>
              <a:t>22/1/2024</a:t>
            </a:fld>
            <a:endParaRPr lang="en-US" dirty="0"/>
          </a:p>
        </p:txBody>
      </p:sp>
      <p:sp>
        <p:nvSpPr>
          <p:cNvPr id="5" name="Footer Placeholder 4"/>
          <p:cNvSpPr>
            <a:spLocks noGrp="1"/>
          </p:cNvSpPr>
          <p:nvPr>
            <p:ph type="ftr" sz="quarter" idx="11"/>
          </p:nvPr>
        </p:nvSpPr>
        <p:spPr>
          <a:xfrm>
            <a:off x="1291079" y="149828"/>
            <a:ext cx="6099336" cy="309201"/>
          </a:xfrm>
        </p:spPr>
        <p:txBody>
          <a:bodyPr/>
          <a:lstStyle/>
          <a:p>
            <a:endParaRPr lang="en-US" dirty="0"/>
          </a:p>
        </p:txBody>
      </p:sp>
      <p:sp>
        <p:nvSpPr>
          <p:cNvPr id="6" name="Slide Number Placeholder 5"/>
          <p:cNvSpPr>
            <a:spLocks noGrp="1"/>
          </p:cNvSpPr>
          <p:nvPr>
            <p:ph type="sldNum" sz="quarter" idx="12"/>
          </p:nvPr>
        </p:nvSpPr>
        <p:spPr>
          <a:xfrm>
            <a:off x="11054792" y="6275841"/>
            <a:ext cx="811019" cy="503578"/>
          </a:xfrm>
        </p:spPr>
        <p:txBody>
          <a:bodyPr/>
          <a:lstStyle>
            <a:lvl1pPr>
              <a:defRPr>
                <a:solidFill>
                  <a:schemeClr val="bg1"/>
                </a:solidFill>
              </a:defRPr>
            </a:lvl1pPr>
          </a:lstStyle>
          <a:p>
            <a:fld id="{6D22F896-40B5-4ADD-8801-0D06FADFA095}" type="slidenum">
              <a:rPr lang="en-US" smtClean="0"/>
              <a:pPr/>
              <a:t>‹#›</a:t>
            </a:fld>
            <a:endParaRPr lang="en-US" dirty="0"/>
          </a:p>
        </p:txBody>
      </p:sp>
      <p:cxnSp>
        <p:nvCxnSpPr>
          <p:cNvPr id="33" name="Straight Connector 32"/>
          <p:cNvCxnSpPr>
            <a:cxnSpLocks/>
          </p:cNvCxnSpPr>
          <p:nvPr/>
        </p:nvCxnSpPr>
        <p:spPr>
          <a:xfrm>
            <a:off x="1291079" y="1131471"/>
            <a:ext cx="976371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578802-E9A4-E34A-B0C8-1556C7DDECB1}" type="datetime1">
              <a:rPr lang="en-AU"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927829-833C-6543-84EF-C6ED310167BF}" type="datetime1">
              <a:rPr lang="en-AU"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05C14A5-BFD2-EE43-87AE-23774F6FABF5}" type="datetime1">
              <a:rPr lang="en-AU" smtClean="0"/>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B605DB4-DF9A-3E4A-844C-D14C08A721F3}" type="datetime1">
              <a:rPr lang="en-AU" smtClean="0"/>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6899B9-6DA8-7F47-8882-12C22208C999}" type="datetime1">
              <a:rPr lang="en-AU"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E6BD707-84F2-7249-BBCA-0F6A3EC36536}" type="datetime1">
              <a:rPr lang="en-AU" smtClean="0"/>
              <a:t>22/1/2024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30935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screen">
            <a:duotone>
              <a:prstClr val="black"/>
              <a:srgbClr val="3106F2">
                <a:tint val="45000"/>
                <a:satMod val="400000"/>
              </a:srgbClr>
            </a:duotone>
            <a:extLst>
              <a:ext uri="{28A0092B-C50C-407E-A947-70E740481C1C}">
                <a14:useLocalDpi xmlns:a14="http://schemas.microsoft.com/office/drawing/2010/main"/>
              </a:ext>
            </a:extLst>
          </a:blip>
          <a:srcRect b="-1562"/>
          <a:stretch/>
        </p:blipFill>
        <p:spPr bwMode="black">
          <a:xfrm>
            <a:off x="0" y="6328373"/>
            <a:ext cx="12192000" cy="502804"/>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A217C98-4898-8F4C-9E01-DB88CC682A62}" type="datetime1">
              <a:rPr lang="en-AU" smtClean="0"/>
              <a:t>22/1/2024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359416"/>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AD807A4-901B-C84B-8A3E-B009BC526E7B}"/>
              </a:ext>
            </a:extLst>
          </p:cNvPr>
          <p:cNvSpPr txBox="1"/>
          <p:nvPr userDrawn="1"/>
        </p:nvSpPr>
        <p:spPr>
          <a:xfrm>
            <a:off x="1" y="6390004"/>
            <a:ext cx="12192000" cy="338554"/>
          </a:xfrm>
          <a:prstGeom prst="rect">
            <a:avLst/>
          </a:prstGeom>
          <a:noFill/>
        </p:spPr>
        <p:txBody>
          <a:bodyPr wrap="square" rtlCol="0">
            <a:spAutoFit/>
          </a:bodyPr>
          <a:lstStyle/>
          <a:p>
            <a:pPr algn="ctr"/>
            <a:r>
              <a:rPr lang="en-US" sz="1600" b="0" i="1" dirty="0">
                <a:solidFill>
                  <a:schemeClr val="bg1"/>
                </a:solidFill>
              </a:rPr>
              <a:t>Discovering Economics 8</a:t>
            </a:r>
            <a:r>
              <a:rPr lang="en-US" sz="1600" b="0" i="1" baseline="30000" dirty="0">
                <a:solidFill>
                  <a:schemeClr val="bg1"/>
                </a:solidFill>
              </a:rPr>
              <a:t>th</a:t>
            </a:r>
            <a:r>
              <a:rPr lang="en-US" sz="1600" b="0" i="1" dirty="0">
                <a:solidFill>
                  <a:schemeClr val="bg1"/>
                </a:solidFill>
              </a:rPr>
              <a:t> edition – Greg Parry &amp; Steven Kemp</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bs.gov.a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heconversation.com/now-that-australias-inflation-rate-is-3-8-is-it-time-to-worry-165098" TargetMode="External"/><Relationship Id="rId7" Type="http://schemas.openxmlformats.org/officeDocument/2006/relationships/hyperlink" Target="https://www.republicworld.com/economy/global-trade/red-flags-from-the-red-se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abc.net.au/news/programs/the-business/2023-04-06/higher-oil-prices-could-fuel-inflation/102199654" TargetMode="External"/><Relationship Id="rId5" Type="http://schemas.openxmlformats.org/officeDocument/2006/relationships/hyperlink" Target="https://www.news.com.au/finance/economy/world-economy/chinas-crisis-and-inflation-could-impact-australias-economy/news-story/ce9bad1f9355a2f40174220663675a47" TargetMode="External"/><Relationship Id="rId4" Type="http://schemas.openxmlformats.org/officeDocument/2006/relationships/hyperlink" Target="https://www.reuters.com/business/australian-inflation-hits-20-year-high-brings-rate-rises-near-2022-04-27/"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74CD-7E70-1B48-948B-F1FDEEDE3C7E}"/>
              </a:ext>
            </a:extLst>
          </p:cNvPr>
          <p:cNvSpPr>
            <a:spLocks noGrp="1"/>
          </p:cNvSpPr>
          <p:nvPr>
            <p:ph type="ctrTitle" idx="4294967295"/>
          </p:nvPr>
        </p:nvSpPr>
        <p:spPr>
          <a:xfrm>
            <a:off x="5614752" y="2240951"/>
            <a:ext cx="4151312" cy="1011914"/>
          </a:xfrm>
        </p:spPr>
        <p:txBody>
          <a:bodyPr>
            <a:normAutofit/>
          </a:bodyPr>
          <a:lstStyle/>
          <a:p>
            <a:r>
              <a:rPr lang="en-US" sz="4000" b="1" dirty="0">
                <a:latin typeface="Cavolini" panose="03000502040302020204" pitchFamily="66" charset="0"/>
                <a:cs typeface="Cavolini" panose="03000502040302020204" pitchFamily="66" charset="0"/>
              </a:rPr>
              <a:t>Chapter 9</a:t>
            </a:r>
          </a:p>
        </p:txBody>
      </p:sp>
      <p:sp>
        <p:nvSpPr>
          <p:cNvPr id="3" name="Subtitle 2">
            <a:extLst>
              <a:ext uri="{FF2B5EF4-FFF2-40B4-BE49-F238E27FC236}">
                <a16:creationId xmlns:a16="http://schemas.microsoft.com/office/drawing/2014/main" id="{392548E7-2DFA-FC48-AE99-2AB3D3C9259F}"/>
              </a:ext>
            </a:extLst>
          </p:cNvPr>
          <p:cNvSpPr>
            <a:spLocks noGrp="1"/>
          </p:cNvSpPr>
          <p:nvPr>
            <p:ph type="subTitle" idx="4294967295"/>
          </p:nvPr>
        </p:nvSpPr>
        <p:spPr>
          <a:xfrm>
            <a:off x="5747192" y="3247506"/>
            <a:ext cx="4715942" cy="1160306"/>
          </a:xfrm>
        </p:spPr>
        <p:txBody>
          <a:bodyPr>
            <a:noAutofit/>
          </a:bodyPr>
          <a:lstStyle/>
          <a:p>
            <a:pPr marL="0" indent="0">
              <a:buNone/>
            </a:pPr>
            <a:r>
              <a:rPr lang="en-US" sz="3600" b="1" dirty="0">
                <a:latin typeface="Cavolini" panose="03000502040302020204" pitchFamily="66" charset="0"/>
                <a:cs typeface="Cavolini" panose="03000502040302020204" pitchFamily="66" charset="0"/>
              </a:rPr>
              <a:t>INFLATION</a:t>
            </a:r>
          </a:p>
        </p:txBody>
      </p:sp>
      <p:sp>
        <p:nvSpPr>
          <p:cNvPr id="4" name="TextBox 3">
            <a:extLst>
              <a:ext uri="{FF2B5EF4-FFF2-40B4-BE49-F238E27FC236}">
                <a16:creationId xmlns:a16="http://schemas.microsoft.com/office/drawing/2014/main" id="{57102EC9-5B8D-D820-5842-9324716D7774}"/>
              </a:ext>
            </a:extLst>
          </p:cNvPr>
          <p:cNvSpPr txBox="1"/>
          <p:nvPr/>
        </p:nvSpPr>
        <p:spPr>
          <a:xfrm>
            <a:off x="7233931" y="4687262"/>
            <a:ext cx="2459421" cy="369332"/>
          </a:xfrm>
          <a:prstGeom prst="rect">
            <a:avLst/>
          </a:prstGeom>
          <a:noFill/>
        </p:spPr>
        <p:txBody>
          <a:bodyPr wrap="square" rtlCol="0">
            <a:spAutoFit/>
          </a:bodyPr>
          <a:lstStyle/>
          <a:p>
            <a:pPr algn="ctr"/>
            <a:r>
              <a:rPr lang="en-US" dirty="0"/>
              <a:t>Updated 2024</a:t>
            </a:r>
          </a:p>
        </p:txBody>
      </p:sp>
      <p:pic>
        <p:nvPicPr>
          <p:cNvPr id="5" name="Picture 4">
            <a:extLst>
              <a:ext uri="{FF2B5EF4-FFF2-40B4-BE49-F238E27FC236}">
                <a16:creationId xmlns:a16="http://schemas.microsoft.com/office/drawing/2014/main" id="{6DDF9186-A221-984A-9CCA-1D2FFF7AAFA0}"/>
              </a:ext>
            </a:extLst>
          </p:cNvPr>
          <p:cNvPicPr>
            <a:picLocks noChangeAspect="1"/>
          </p:cNvPicPr>
          <p:nvPr/>
        </p:nvPicPr>
        <p:blipFill rotWithShape="1">
          <a:blip r:embed="rId3"/>
          <a:srcRect t="3117"/>
          <a:stretch/>
        </p:blipFill>
        <p:spPr>
          <a:xfrm>
            <a:off x="0" y="15350"/>
            <a:ext cx="4958071" cy="6854053"/>
          </a:xfrm>
          <a:prstGeom prst="rect">
            <a:avLst/>
          </a:prstGeom>
        </p:spPr>
      </p:pic>
      <p:cxnSp>
        <p:nvCxnSpPr>
          <p:cNvPr id="8" name="Straight Connector 7">
            <a:extLst>
              <a:ext uri="{FF2B5EF4-FFF2-40B4-BE49-F238E27FC236}">
                <a16:creationId xmlns:a16="http://schemas.microsoft.com/office/drawing/2014/main" id="{329E96A2-64D3-8F1C-6D34-761B273E9271}"/>
              </a:ext>
            </a:extLst>
          </p:cNvPr>
          <p:cNvCxnSpPr/>
          <p:nvPr/>
        </p:nvCxnSpPr>
        <p:spPr>
          <a:xfrm>
            <a:off x="5747192" y="2968055"/>
            <a:ext cx="401887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6102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E42F-DDA8-BF4E-AF55-44A6EC7F508D}"/>
              </a:ext>
            </a:extLst>
          </p:cNvPr>
          <p:cNvSpPr>
            <a:spLocks noGrp="1"/>
          </p:cNvSpPr>
          <p:nvPr>
            <p:ph type="title"/>
          </p:nvPr>
        </p:nvSpPr>
        <p:spPr/>
        <p:txBody>
          <a:bodyPr/>
          <a:lstStyle/>
          <a:p>
            <a:r>
              <a:rPr lang="en-US" dirty="0"/>
              <a:t>CPI calculation</a:t>
            </a:r>
          </a:p>
        </p:txBody>
      </p:sp>
      <p:sp>
        <p:nvSpPr>
          <p:cNvPr id="4" name="Slide Number Placeholder 3">
            <a:extLst>
              <a:ext uri="{FF2B5EF4-FFF2-40B4-BE49-F238E27FC236}">
                <a16:creationId xmlns:a16="http://schemas.microsoft.com/office/drawing/2014/main" id="{B7F2000D-1D4D-1940-8DAB-29B9FED7EB01}"/>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Picture 5">
            <a:extLst>
              <a:ext uri="{FF2B5EF4-FFF2-40B4-BE49-F238E27FC236}">
                <a16:creationId xmlns:a16="http://schemas.microsoft.com/office/drawing/2014/main" id="{1153281D-27D0-7BC3-C91A-A453188DBDEB}"/>
              </a:ext>
            </a:extLst>
          </p:cNvPr>
          <p:cNvPicPr>
            <a:picLocks noChangeAspect="1"/>
          </p:cNvPicPr>
          <p:nvPr/>
        </p:nvPicPr>
        <p:blipFill>
          <a:blip r:embed="rId3"/>
          <a:stretch>
            <a:fillRect/>
          </a:stretch>
        </p:blipFill>
        <p:spPr>
          <a:xfrm>
            <a:off x="1291080" y="1607511"/>
            <a:ext cx="2743366" cy="4193681"/>
          </a:xfrm>
          <a:prstGeom prst="rect">
            <a:avLst/>
          </a:prstGeom>
        </p:spPr>
      </p:pic>
      <p:pic>
        <p:nvPicPr>
          <p:cNvPr id="8" name="Picture 7">
            <a:extLst>
              <a:ext uri="{FF2B5EF4-FFF2-40B4-BE49-F238E27FC236}">
                <a16:creationId xmlns:a16="http://schemas.microsoft.com/office/drawing/2014/main" id="{A90AC0B1-5A21-9543-B68D-DA4F54791B56}"/>
              </a:ext>
            </a:extLst>
          </p:cNvPr>
          <p:cNvPicPr>
            <a:picLocks noChangeAspect="1"/>
          </p:cNvPicPr>
          <p:nvPr/>
        </p:nvPicPr>
        <p:blipFill>
          <a:blip r:embed="rId4"/>
          <a:stretch>
            <a:fillRect/>
          </a:stretch>
        </p:blipFill>
        <p:spPr>
          <a:xfrm>
            <a:off x="4140072" y="1770939"/>
            <a:ext cx="6914720" cy="3869377"/>
          </a:xfrm>
          <a:prstGeom prst="rect">
            <a:avLst/>
          </a:prstGeom>
        </p:spPr>
      </p:pic>
    </p:spTree>
    <p:extLst>
      <p:ext uri="{BB962C8B-B14F-4D97-AF65-F5344CB8AC3E}">
        <p14:creationId xmlns:p14="http://schemas.microsoft.com/office/powerpoint/2010/main" val="168377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10072138" cy="636280"/>
          </a:xfrm>
        </p:spPr>
        <p:txBody>
          <a:bodyPr>
            <a:noAutofit/>
          </a:bodyPr>
          <a:lstStyle/>
          <a:p>
            <a:r>
              <a:rPr lang="en-US" sz="3600" dirty="0"/>
              <a:t>Australian inflation rates</a:t>
            </a:r>
            <a:endParaRPr lang="en-US" sz="3200" dirty="0">
              <a:solidFill>
                <a:schemeClr val="accent2"/>
              </a:solidFill>
            </a:endParaRPr>
          </a:p>
        </p:txBody>
      </p:sp>
      <p:sp>
        <p:nvSpPr>
          <p:cNvPr id="3" name="TextBox 2">
            <a:extLst>
              <a:ext uri="{FF2B5EF4-FFF2-40B4-BE49-F238E27FC236}">
                <a16:creationId xmlns:a16="http://schemas.microsoft.com/office/drawing/2014/main" id="{9A80447E-D78C-B549-9FAA-A8F05303682C}"/>
              </a:ext>
            </a:extLst>
          </p:cNvPr>
          <p:cNvSpPr txBox="1"/>
          <p:nvPr/>
        </p:nvSpPr>
        <p:spPr>
          <a:xfrm>
            <a:off x="9306339" y="2521298"/>
            <a:ext cx="2153962" cy="332398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Over the period 1980 - 2023, the average rate of </a:t>
            </a:r>
            <a:r>
              <a:rPr lang="en-US" sz="2400" dirty="0">
                <a:solidFill>
                  <a:srgbClr val="E15D29"/>
                </a:solidFill>
                <a:latin typeface="Arial" panose="020B0604020202020204" pitchFamily="34" charset="0"/>
                <a:cs typeface="Arial" panose="020B0604020202020204" pitchFamily="34" charset="0"/>
              </a:rPr>
              <a:t>annual</a:t>
            </a:r>
            <a:r>
              <a:rPr lang="en-US" sz="2400" dirty="0">
                <a:latin typeface="Arial" panose="020B0604020202020204" pitchFamily="34" charset="0"/>
                <a:cs typeface="Arial" panose="020B0604020202020204" pitchFamily="34" charset="0"/>
              </a:rPr>
              <a:t> inflation was 4.1% </a:t>
            </a:r>
          </a:p>
          <a:p>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FA8567E-35F9-3E47-A606-488416809DA6}"/>
              </a:ext>
            </a:extLst>
          </p:cNvPr>
          <p:cNvSpPr>
            <a:spLocks noGrp="1"/>
          </p:cNvSpPr>
          <p:nvPr>
            <p:ph type="sldNum" sz="quarter" idx="12"/>
          </p:nvPr>
        </p:nvSpPr>
        <p:spPr/>
        <p:txBody>
          <a:bodyPr/>
          <a:lstStyle/>
          <a:p>
            <a:fld id="{6D22F896-40B5-4ADD-8801-0D06FADFA095}" type="slidenum">
              <a:rPr lang="en-US" smtClean="0"/>
              <a:t>10</a:t>
            </a:fld>
            <a:endParaRPr lang="en-US" dirty="0"/>
          </a:p>
        </p:txBody>
      </p:sp>
      <p:grpSp>
        <p:nvGrpSpPr>
          <p:cNvPr id="7" name="Group 6">
            <a:extLst>
              <a:ext uri="{FF2B5EF4-FFF2-40B4-BE49-F238E27FC236}">
                <a16:creationId xmlns:a16="http://schemas.microsoft.com/office/drawing/2014/main" id="{470E63CF-8DFA-95A4-1387-C2FF56B3EE88}"/>
              </a:ext>
            </a:extLst>
          </p:cNvPr>
          <p:cNvGrpSpPr/>
          <p:nvPr/>
        </p:nvGrpSpPr>
        <p:grpSpPr>
          <a:xfrm>
            <a:off x="978868" y="1350491"/>
            <a:ext cx="8118880" cy="5030430"/>
            <a:chOff x="978868" y="1350491"/>
            <a:chExt cx="8118880" cy="5030430"/>
          </a:xfrm>
        </p:grpSpPr>
        <p:pic>
          <p:nvPicPr>
            <p:cNvPr id="4" name="Picture 3">
              <a:extLst>
                <a:ext uri="{FF2B5EF4-FFF2-40B4-BE49-F238E27FC236}">
                  <a16:creationId xmlns:a16="http://schemas.microsoft.com/office/drawing/2014/main" id="{0DAD79D3-9142-44DA-8B86-23044E934302}"/>
                </a:ext>
              </a:extLst>
            </p:cNvPr>
            <p:cNvPicPr>
              <a:picLocks noChangeAspect="1"/>
            </p:cNvPicPr>
            <p:nvPr/>
          </p:nvPicPr>
          <p:blipFill>
            <a:blip r:embed="rId3"/>
            <a:stretch>
              <a:fillRect/>
            </a:stretch>
          </p:blipFill>
          <p:spPr>
            <a:xfrm>
              <a:off x="978868" y="1350491"/>
              <a:ext cx="8118880" cy="5030430"/>
            </a:xfrm>
            <a:prstGeom prst="rect">
              <a:avLst/>
            </a:prstGeom>
          </p:spPr>
        </p:pic>
        <p:cxnSp>
          <p:nvCxnSpPr>
            <p:cNvPr id="9" name="Straight Connector 8">
              <a:extLst>
                <a:ext uri="{FF2B5EF4-FFF2-40B4-BE49-F238E27FC236}">
                  <a16:creationId xmlns:a16="http://schemas.microsoft.com/office/drawing/2014/main" id="{90E993B0-84EF-25A5-BFE2-1EAC0BA6F542}"/>
                </a:ext>
              </a:extLst>
            </p:cNvPr>
            <p:cNvCxnSpPr>
              <a:cxnSpLocks/>
            </p:cNvCxnSpPr>
            <p:nvPr/>
          </p:nvCxnSpPr>
          <p:spPr>
            <a:xfrm>
              <a:off x="1784222" y="3726972"/>
              <a:ext cx="7049535" cy="0"/>
            </a:xfrm>
            <a:prstGeom prst="line">
              <a:avLst/>
            </a:prstGeom>
            <a:ln w="19050" cap="flat" cmpd="sng" algn="ctr">
              <a:solidFill>
                <a:srgbClr val="292D7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8" name="TextBox 7">
            <a:extLst>
              <a:ext uri="{FF2B5EF4-FFF2-40B4-BE49-F238E27FC236}">
                <a16:creationId xmlns:a16="http://schemas.microsoft.com/office/drawing/2014/main" id="{7DC78778-83F2-3723-8BED-B3EF67545DB6}"/>
              </a:ext>
            </a:extLst>
          </p:cNvPr>
          <p:cNvSpPr txBox="1"/>
          <p:nvPr/>
        </p:nvSpPr>
        <p:spPr>
          <a:xfrm>
            <a:off x="9097748" y="1429672"/>
            <a:ext cx="2001508" cy="646331"/>
          </a:xfrm>
          <a:prstGeom prst="rect">
            <a:avLst/>
          </a:prstGeom>
          <a:noFill/>
        </p:spPr>
        <p:txBody>
          <a:bodyPr wrap="square" rtlCol="0">
            <a:spAutoFit/>
          </a:bodyPr>
          <a:lstStyle/>
          <a:p>
            <a:pPr algn="ctr"/>
            <a:r>
              <a:rPr lang="en-US" dirty="0">
                <a:solidFill>
                  <a:srgbClr val="E15D29"/>
                </a:solidFill>
              </a:rPr>
              <a:t>Annual data Year ended June</a:t>
            </a:r>
          </a:p>
        </p:txBody>
      </p:sp>
    </p:spTree>
    <p:extLst>
      <p:ext uri="{BB962C8B-B14F-4D97-AF65-F5344CB8AC3E}">
        <p14:creationId xmlns:p14="http://schemas.microsoft.com/office/powerpoint/2010/main" val="324086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49392" y="477079"/>
            <a:ext cx="9603275" cy="636280"/>
          </a:xfrm>
        </p:spPr>
        <p:txBody>
          <a:bodyPr>
            <a:noAutofit/>
          </a:bodyPr>
          <a:lstStyle/>
          <a:p>
            <a:r>
              <a:rPr lang="en-US" sz="3600" dirty="0"/>
              <a:t>inflation since 2015 </a:t>
            </a:r>
            <a:endParaRPr lang="en-US" sz="3200" dirty="0">
              <a:solidFill>
                <a:srgbClr val="E15D29"/>
              </a:solidFill>
            </a:endParaRPr>
          </a:p>
        </p:txBody>
      </p:sp>
      <p:sp>
        <p:nvSpPr>
          <p:cNvPr id="3" name="Content Placeholder 2">
            <a:extLst>
              <a:ext uri="{FF2B5EF4-FFF2-40B4-BE49-F238E27FC236}">
                <a16:creationId xmlns:a16="http://schemas.microsoft.com/office/drawing/2014/main" id="{BF55ABBB-9675-A34F-ABAB-5CE51206B9DE}"/>
              </a:ext>
            </a:extLst>
          </p:cNvPr>
          <p:cNvSpPr>
            <a:spLocks noGrp="1"/>
          </p:cNvSpPr>
          <p:nvPr>
            <p:ph idx="1"/>
          </p:nvPr>
        </p:nvSpPr>
        <p:spPr>
          <a:xfrm>
            <a:off x="8290273" y="1483678"/>
            <a:ext cx="3170028" cy="3175139"/>
          </a:xfrm>
        </p:spPr>
        <p:txBody>
          <a:bodyPr>
            <a:normAutofit/>
          </a:bodyPr>
          <a:lstStyle/>
          <a:p>
            <a:r>
              <a:rPr lang="en-US" sz="2400" dirty="0"/>
              <a:t>The line graph shows the </a:t>
            </a:r>
            <a:r>
              <a:rPr lang="en-US" sz="2400" dirty="0">
                <a:solidFill>
                  <a:srgbClr val="A11051"/>
                </a:solidFill>
              </a:rPr>
              <a:t>annual</a:t>
            </a:r>
            <a:r>
              <a:rPr lang="en-US" sz="2400" dirty="0"/>
              <a:t> rate of inflation.</a:t>
            </a:r>
          </a:p>
          <a:p>
            <a:r>
              <a:rPr lang="en-US" sz="2400" dirty="0"/>
              <a:t>The </a:t>
            </a:r>
            <a:r>
              <a:rPr lang="en-US" sz="2400" dirty="0">
                <a:solidFill>
                  <a:schemeClr val="tx2">
                    <a:lumMod val="75000"/>
                  </a:schemeClr>
                </a:solidFill>
              </a:rPr>
              <a:t>columns</a:t>
            </a:r>
            <a:r>
              <a:rPr lang="en-US" sz="2400" dirty="0"/>
              <a:t> show the </a:t>
            </a:r>
            <a:r>
              <a:rPr lang="en-US" sz="2400" dirty="0">
                <a:solidFill>
                  <a:srgbClr val="292D78"/>
                </a:solidFill>
              </a:rPr>
              <a:t>quarterly</a:t>
            </a:r>
            <a:r>
              <a:rPr lang="en-US" sz="2400" dirty="0"/>
              <a:t> inflation rate.</a:t>
            </a:r>
          </a:p>
        </p:txBody>
      </p:sp>
      <p:sp>
        <p:nvSpPr>
          <p:cNvPr id="4" name="Slide Number Placeholder 3">
            <a:extLst>
              <a:ext uri="{FF2B5EF4-FFF2-40B4-BE49-F238E27FC236}">
                <a16:creationId xmlns:a16="http://schemas.microsoft.com/office/drawing/2014/main" id="{8996C37A-3217-AA41-BA95-F80B6213F7DE}"/>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10" name="TextBox 9">
            <a:extLst>
              <a:ext uri="{FF2B5EF4-FFF2-40B4-BE49-F238E27FC236}">
                <a16:creationId xmlns:a16="http://schemas.microsoft.com/office/drawing/2014/main" id="{103D0E0D-8560-984A-9C75-2CF58BAE6A1F}"/>
              </a:ext>
            </a:extLst>
          </p:cNvPr>
          <p:cNvSpPr txBox="1"/>
          <p:nvPr/>
        </p:nvSpPr>
        <p:spPr>
          <a:xfrm>
            <a:off x="7902858" y="5097997"/>
            <a:ext cx="3151934" cy="738664"/>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Source: ABS, </a:t>
            </a:r>
          </a:p>
          <a:p>
            <a:pPr algn="r"/>
            <a:r>
              <a:rPr lang="en-US" sz="1400" i="1" dirty="0">
                <a:latin typeface="Arial" panose="020B0604020202020204" pitchFamily="34" charset="0"/>
                <a:cs typeface="Arial" panose="020B0604020202020204" pitchFamily="34" charset="0"/>
              </a:rPr>
              <a:t>Consumer Price Index, Australia</a:t>
            </a:r>
          </a:p>
          <a:p>
            <a:pPr algn="r"/>
            <a:r>
              <a:rPr lang="en-US" sz="1400" i="1" dirty="0">
                <a:latin typeface="Arial" panose="020B0604020202020204" pitchFamily="34" charset="0"/>
                <a:cs typeface="Arial" panose="020B0604020202020204" pitchFamily="34" charset="0"/>
              </a:rPr>
              <a:t>Ref period September 2023 </a:t>
            </a:r>
          </a:p>
        </p:txBody>
      </p:sp>
      <p:sp>
        <p:nvSpPr>
          <p:cNvPr id="8" name="TextBox 7">
            <a:extLst>
              <a:ext uri="{FF2B5EF4-FFF2-40B4-BE49-F238E27FC236}">
                <a16:creationId xmlns:a16="http://schemas.microsoft.com/office/drawing/2014/main" id="{BC5455BD-877A-A3A1-DD95-E07202E166D4}"/>
              </a:ext>
            </a:extLst>
          </p:cNvPr>
          <p:cNvSpPr txBox="1"/>
          <p:nvPr/>
        </p:nvSpPr>
        <p:spPr>
          <a:xfrm>
            <a:off x="644031" y="1738858"/>
            <a:ext cx="4497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t>
            </a:r>
          </a:p>
        </p:txBody>
      </p:sp>
      <p:graphicFrame>
        <p:nvGraphicFramePr>
          <p:cNvPr id="12" name="Chart 11">
            <a:extLst>
              <a:ext uri="{FF2B5EF4-FFF2-40B4-BE49-F238E27FC236}">
                <a16:creationId xmlns:a16="http://schemas.microsoft.com/office/drawing/2014/main" id="{241EBF40-1888-A65C-D9A1-E686414AF022}"/>
              </a:ext>
            </a:extLst>
          </p:cNvPr>
          <p:cNvGraphicFramePr>
            <a:graphicFrameLocks/>
          </p:cNvGraphicFramePr>
          <p:nvPr>
            <p:extLst>
              <p:ext uri="{D42A27DB-BD31-4B8C-83A1-F6EECF244321}">
                <p14:modId xmlns:p14="http://schemas.microsoft.com/office/powerpoint/2010/main" val="1315432914"/>
              </p:ext>
            </p:extLst>
          </p:nvPr>
        </p:nvGraphicFramePr>
        <p:xfrm>
          <a:off x="1043863" y="1271937"/>
          <a:ext cx="7050825" cy="484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591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10262638" cy="636280"/>
          </a:xfrm>
        </p:spPr>
        <p:txBody>
          <a:bodyPr>
            <a:noAutofit/>
          </a:bodyPr>
          <a:lstStyle/>
          <a:p>
            <a:r>
              <a:rPr lang="en-US" sz="3600" dirty="0"/>
              <a:t>Inflation by CPI group</a:t>
            </a:r>
            <a:endParaRPr lang="en-US" sz="3200" dirty="0">
              <a:solidFill>
                <a:srgbClr val="E15D29"/>
              </a:solidFill>
            </a:endParaRPr>
          </a:p>
        </p:txBody>
      </p:sp>
      <p:sp>
        <p:nvSpPr>
          <p:cNvPr id="4" name="Slide Number Placeholder 3">
            <a:extLst>
              <a:ext uri="{FF2B5EF4-FFF2-40B4-BE49-F238E27FC236}">
                <a16:creationId xmlns:a16="http://schemas.microsoft.com/office/drawing/2014/main" id="{8996C37A-3217-AA41-BA95-F80B6213F7DE}"/>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3" name="Picture 2">
            <a:extLst>
              <a:ext uri="{FF2B5EF4-FFF2-40B4-BE49-F238E27FC236}">
                <a16:creationId xmlns:a16="http://schemas.microsoft.com/office/drawing/2014/main" id="{F43C7971-312B-2E50-3DCE-7BF9F34F242A}"/>
              </a:ext>
            </a:extLst>
          </p:cNvPr>
          <p:cNvPicPr>
            <a:picLocks noChangeAspect="1"/>
          </p:cNvPicPr>
          <p:nvPr/>
        </p:nvPicPr>
        <p:blipFill>
          <a:blip r:embed="rId3"/>
          <a:stretch>
            <a:fillRect/>
          </a:stretch>
        </p:blipFill>
        <p:spPr>
          <a:xfrm>
            <a:off x="1151501" y="1290276"/>
            <a:ext cx="9363645" cy="4985565"/>
          </a:xfrm>
          <a:prstGeom prst="rect">
            <a:avLst/>
          </a:prstGeom>
        </p:spPr>
      </p:pic>
    </p:spTree>
    <p:extLst>
      <p:ext uri="{BB962C8B-B14F-4D97-AF65-F5344CB8AC3E}">
        <p14:creationId xmlns:p14="http://schemas.microsoft.com/office/powerpoint/2010/main" val="357761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9603275" cy="636280"/>
          </a:xfrm>
        </p:spPr>
        <p:txBody>
          <a:bodyPr>
            <a:noAutofit/>
          </a:bodyPr>
          <a:lstStyle/>
          <a:p>
            <a:r>
              <a:rPr lang="en-US" sz="3600" dirty="0"/>
              <a:t>International inflation</a:t>
            </a:r>
            <a:endParaRPr lang="en-US" sz="3200" dirty="0">
              <a:solidFill>
                <a:schemeClr val="accent2"/>
              </a:solidFill>
            </a:endParaRPr>
          </a:p>
        </p:txBody>
      </p:sp>
      <p:sp>
        <p:nvSpPr>
          <p:cNvPr id="8" name="TextBox 7">
            <a:extLst>
              <a:ext uri="{FF2B5EF4-FFF2-40B4-BE49-F238E27FC236}">
                <a16:creationId xmlns:a16="http://schemas.microsoft.com/office/drawing/2014/main" id="{60D55FBB-7EB1-7D4F-927B-CE085F16884E}"/>
              </a:ext>
            </a:extLst>
          </p:cNvPr>
          <p:cNvSpPr txBox="1"/>
          <p:nvPr/>
        </p:nvSpPr>
        <p:spPr>
          <a:xfrm>
            <a:off x="8761593" y="5279241"/>
            <a:ext cx="2698708" cy="754053"/>
          </a:xfrm>
          <a:prstGeom prst="rect">
            <a:avLst/>
          </a:prstGeom>
          <a:noFill/>
        </p:spPr>
        <p:txBody>
          <a:bodyPr wrap="square" rtlCol="0">
            <a:spAutoFit/>
          </a:bodyPr>
          <a:lstStyle/>
          <a:p>
            <a:pPr algn="r"/>
            <a:r>
              <a:rPr lang="en-US" sz="1100" i="1" dirty="0">
                <a:latin typeface="Arial" panose="020B0604020202020204" pitchFamily="34" charset="0"/>
                <a:cs typeface="Arial" panose="020B0604020202020204" pitchFamily="34" charset="0"/>
              </a:rPr>
              <a:t>Source</a:t>
            </a:r>
            <a:r>
              <a:rPr lang="en-AU" sz="1100" i="1" dirty="0">
                <a:latin typeface="Arial" panose="020B0604020202020204" pitchFamily="34" charset="0"/>
                <a:cs typeface="Arial" panose="020B0604020202020204" pitchFamily="34" charset="0"/>
              </a:rPr>
              <a:t>: Trading Economics. </a:t>
            </a:r>
          </a:p>
          <a:p>
            <a:pPr algn="r"/>
            <a:r>
              <a:rPr lang="en-AU" sz="1100" i="1" dirty="0">
                <a:latin typeface="Arial" panose="020B0604020202020204" pitchFamily="34" charset="0"/>
                <a:cs typeface="Arial" panose="020B0604020202020204" pitchFamily="34" charset="0"/>
              </a:rPr>
              <a:t>Rates are price changes (%) for June on June in each year</a:t>
            </a:r>
          </a:p>
          <a:p>
            <a:pPr algn="r"/>
            <a:endParaRPr lang="en-US" sz="1000" i="1" dirty="0"/>
          </a:p>
        </p:txBody>
      </p:sp>
      <p:sp>
        <p:nvSpPr>
          <p:cNvPr id="5" name="Slide Number Placeholder 4">
            <a:extLst>
              <a:ext uri="{FF2B5EF4-FFF2-40B4-BE49-F238E27FC236}">
                <a16:creationId xmlns:a16="http://schemas.microsoft.com/office/drawing/2014/main" id="{AFA8567E-35F9-3E47-A606-488416809DA6}"/>
              </a:ext>
            </a:extLst>
          </p:cNvPr>
          <p:cNvSpPr>
            <a:spLocks noGrp="1"/>
          </p:cNvSpPr>
          <p:nvPr>
            <p:ph type="sldNum" sz="quarter" idx="12"/>
          </p:nvPr>
        </p:nvSpPr>
        <p:spPr/>
        <p:txBody>
          <a:bodyPr/>
          <a:lstStyle/>
          <a:p>
            <a:fld id="{6D22F896-40B5-4ADD-8801-0D06FADFA095}" type="slidenum">
              <a:rPr lang="en-US" smtClean="0"/>
              <a:t>13</a:t>
            </a:fld>
            <a:endParaRPr lang="en-US" dirty="0"/>
          </a:p>
        </p:txBody>
      </p:sp>
      <p:graphicFrame>
        <p:nvGraphicFramePr>
          <p:cNvPr id="7" name="Table 9">
            <a:extLst>
              <a:ext uri="{FF2B5EF4-FFF2-40B4-BE49-F238E27FC236}">
                <a16:creationId xmlns:a16="http://schemas.microsoft.com/office/drawing/2014/main" id="{AEA20A17-5E9B-B990-3562-77FA17D4A552}"/>
              </a:ext>
            </a:extLst>
          </p:cNvPr>
          <p:cNvGraphicFramePr>
            <a:graphicFrameLocks noGrp="1"/>
          </p:cNvGraphicFramePr>
          <p:nvPr>
            <p:extLst>
              <p:ext uri="{D42A27DB-BD31-4B8C-83A1-F6EECF244321}">
                <p14:modId xmlns:p14="http://schemas.microsoft.com/office/powerpoint/2010/main" val="2569325957"/>
              </p:ext>
            </p:extLst>
          </p:nvPr>
        </p:nvGraphicFramePr>
        <p:xfrm>
          <a:off x="440981" y="1528098"/>
          <a:ext cx="11019320" cy="3508597"/>
        </p:xfrm>
        <a:graphic>
          <a:graphicData uri="http://schemas.openxmlformats.org/drawingml/2006/table">
            <a:tbl>
              <a:tblPr firstRow="1" bandRow="1">
                <a:tableStyleId>{0E3FDE45-AF77-4B5C-9715-49D594BDF05E}</a:tableStyleId>
              </a:tblPr>
              <a:tblGrid>
                <a:gridCol w="1377415">
                  <a:extLst>
                    <a:ext uri="{9D8B030D-6E8A-4147-A177-3AD203B41FA5}">
                      <a16:colId xmlns:a16="http://schemas.microsoft.com/office/drawing/2014/main" val="1457599565"/>
                    </a:ext>
                  </a:extLst>
                </a:gridCol>
                <a:gridCol w="1377415">
                  <a:extLst>
                    <a:ext uri="{9D8B030D-6E8A-4147-A177-3AD203B41FA5}">
                      <a16:colId xmlns:a16="http://schemas.microsoft.com/office/drawing/2014/main" val="553295920"/>
                    </a:ext>
                  </a:extLst>
                </a:gridCol>
                <a:gridCol w="1377415">
                  <a:extLst>
                    <a:ext uri="{9D8B030D-6E8A-4147-A177-3AD203B41FA5}">
                      <a16:colId xmlns:a16="http://schemas.microsoft.com/office/drawing/2014/main" val="2877704365"/>
                    </a:ext>
                  </a:extLst>
                </a:gridCol>
                <a:gridCol w="1377415">
                  <a:extLst>
                    <a:ext uri="{9D8B030D-6E8A-4147-A177-3AD203B41FA5}">
                      <a16:colId xmlns:a16="http://schemas.microsoft.com/office/drawing/2014/main" val="2337451066"/>
                    </a:ext>
                  </a:extLst>
                </a:gridCol>
                <a:gridCol w="1629111">
                  <a:extLst>
                    <a:ext uri="{9D8B030D-6E8A-4147-A177-3AD203B41FA5}">
                      <a16:colId xmlns:a16="http://schemas.microsoft.com/office/drawing/2014/main" val="3081886689"/>
                    </a:ext>
                  </a:extLst>
                </a:gridCol>
                <a:gridCol w="1406097">
                  <a:extLst>
                    <a:ext uri="{9D8B030D-6E8A-4147-A177-3AD203B41FA5}">
                      <a16:colId xmlns:a16="http://schemas.microsoft.com/office/drawing/2014/main" val="1905423994"/>
                    </a:ext>
                  </a:extLst>
                </a:gridCol>
                <a:gridCol w="1441945">
                  <a:extLst>
                    <a:ext uri="{9D8B030D-6E8A-4147-A177-3AD203B41FA5}">
                      <a16:colId xmlns:a16="http://schemas.microsoft.com/office/drawing/2014/main" val="2942529858"/>
                    </a:ext>
                  </a:extLst>
                </a:gridCol>
                <a:gridCol w="1032507">
                  <a:extLst>
                    <a:ext uri="{9D8B030D-6E8A-4147-A177-3AD203B41FA5}">
                      <a16:colId xmlns:a16="http://schemas.microsoft.com/office/drawing/2014/main" val="403764460"/>
                    </a:ext>
                  </a:extLst>
                </a:gridCol>
              </a:tblGrid>
              <a:tr h="502211">
                <a:tc>
                  <a:txBody>
                    <a:bodyPr/>
                    <a:lstStyle/>
                    <a:p>
                      <a:pPr algn="ctr"/>
                      <a:r>
                        <a:rPr lang="en-US" dirty="0"/>
                        <a:t>Country</a:t>
                      </a:r>
                    </a:p>
                  </a:txBody>
                  <a:tcPr/>
                </a:tc>
                <a:tc>
                  <a:txBody>
                    <a:bodyPr/>
                    <a:lstStyle/>
                    <a:p>
                      <a:pPr algn="ctr"/>
                      <a:r>
                        <a:rPr lang="en-US" dirty="0"/>
                        <a:t>2020-21</a:t>
                      </a:r>
                    </a:p>
                  </a:txBody>
                  <a:tcPr/>
                </a:tc>
                <a:tc>
                  <a:txBody>
                    <a:bodyPr/>
                    <a:lstStyle/>
                    <a:p>
                      <a:pPr algn="ctr"/>
                      <a:r>
                        <a:rPr lang="en-US" dirty="0">
                          <a:solidFill>
                            <a:schemeClr val="tx1"/>
                          </a:solidFill>
                        </a:rPr>
                        <a:t>2021-22</a:t>
                      </a:r>
                    </a:p>
                  </a:txBody>
                  <a:tcPr/>
                </a:tc>
                <a:tc>
                  <a:txBody>
                    <a:bodyPr/>
                    <a:lstStyle/>
                    <a:p>
                      <a:pPr algn="ctr"/>
                      <a:r>
                        <a:rPr lang="en-US" b="1" dirty="0">
                          <a:solidFill>
                            <a:srgbClr val="A11051"/>
                          </a:solidFill>
                        </a:rPr>
                        <a:t>2022-23</a:t>
                      </a:r>
                    </a:p>
                  </a:txBody>
                  <a:tcPr/>
                </a:tc>
                <a:tc>
                  <a:txBody>
                    <a:bodyPr/>
                    <a:lstStyle/>
                    <a:p>
                      <a:pPr algn="ctr"/>
                      <a:r>
                        <a:rPr lang="en-US" dirty="0"/>
                        <a:t>Country</a:t>
                      </a:r>
                    </a:p>
                  </a:txBody>
                  <a:tcPr/>
                </a:tc>
                <a:tc>
                  <a:txBody>
                    <a:bodyPr/>
                    <a:lstStyle/>
                    <a:p>
                      <a:pPr algn="ctr"/>
                      <a:r>
                        <a:rPr lang="en-US" dirty="0"/>
                        <a:t>2020-21</a:t>
                      </a:r>
                    </a:p>
                  </a:txBody>
                  <a:tcPr/>
                </a:tc>
                <a:tc>
                  <a:txBody>
                    <a:bodyPr/>
                    <a:lstStyle/>
                    <a:p>
                      <a:pPr algn="ctr"/>
                      <a:r>
                        <a:rPr lang="en-US" dirty="0">
                          <a:solidFill>
                            <a:schemeClr val="tx1"/>
                          </a:solidFill>
                        </a:rPr>
                        <a:t>2021-22</a:t>
                      </a:r>
                    </a:p>
                  </a:txBody>
                  <a:tcPr/>
                </a:tc>
                <a:tc>
                  <a:txBody>
                    <a:bodyPr/>
                    <a:lstStyle/>
                    <a:p>
                      <a:pPr algn="ctr"/>
                      <a:r>
                        <a:rPr lang="en-US" b="1" dirty="0">
                          <a:solidFill>
                            <a:srgbClr val="A11051"/>
                          </a:solidFill>
                        </a:rPr>
                        <a:t>2022-23</a:t>
                      </a:r>
                    </a:p>
                  </a:txBody>
                  <a:tcPr/>
                </a:tc>
                <a:extLst>
                  <a:ext uri="{0D108BD9-81ED-4DB2-BD59-A6C34878D82A}">
                    <a16:rowId xmlns:a16="http://schemas.microsoft.com/office/drawing/2014/main" val="3055702126"/>
                  </a:ext>
                </a:extLst>
              </a:tr>
              <a:tr h="495331">
                <a:tc>
                  <a:txBody>
                    <a:bodyPr/>
                    <a:lstStyle/>
                    <a:p>
                      <a:pPr algn="ctr"/>
                      <a:r>
                        <a:rPr lang="en-US" dirty="0"/>
                        <a:t>USA</a:t>
                      </a:r>
                    </a:p>
                  </a:txBody>
                  <a:tcPr/>
                </a:tc>
                <a:tc>
                  <a:txBody>
                    <a:bodyPr/>
                    <a:lstStyle/>
                    <a:p>
                      <a:pPr algn="ctr"/>
                      <a:r>
                        <a:rPr lang="en-US" dirty="0"/>
                        <a:t>4.3</a:t>
                      </a:r>
                    </a:p>
                  </a:txBody>
                  <a:tcPr/>
                </a:tc>
                <a:tc>
                  <a:txBody>
                    <a:bodyPr/>
                    <a:lstStyle/>
                    <a:p>
                      <a:pPr algn="ctr"/>
                      <a:r>
                        <a:rPr lang="en-US" dirty="0">
                          <a:solidFill>
                            <a:schemeClr val="tx1"/>
                          </a:solidFill>
                        </a:rPr>
                        <a:t>9.1</a:t>
                      </a:r>
                    </a:p>
                  </a:txBody>
                  <a:tcPr/>
                </a:tc>
                <a:tc>
                  <a:txBody>
                    <a:bodyPr/>
                    <a:lstStyle/>
                    <a:p>
                      <a:pPr algn="ctr"/>
                      <a:r>
                        <a:rPr lang="en-US" b="1" dirty="0">
                          <a:solidFill>
                            <a:srgbClr val="A11051"/>
                          </a:solidFill>
                        </a:rPr>
                        <a:t>3.1</a:t>
                      </a:r>
                    </a:p>
                  </a:txBody>
                  <a:tcPr/>
                </a:tc>
                <a:tc>
                  <a:txBody>
                    <a:bodyPr/>
                    <a:lstStyle/>
                    <a:p>
                      <a:pPr algn="ctr"/>
                      <a:r>
                        <a:rPr lang="en-US" dirty="0"/>
                        <a:t>Indonesia</a:t>
                      </a:r>
                    </a:p>
                  </a:txBody>
                  <a:tcPr/>
                </a:tc>
                <a:tc>
                  <a:txBody>
                    <a:bodyPr/>
                    <a:lstStyle/>
                    <a:p>
                      <a:pPr algn="ctr"/>
                      <a:r>
                        <a:rPr lang="en-US" dirty="0"/>
                        <a:t>1.3</a:t>
                      </a:r>
                    </a:p>
                  </a:txBody>
                  <a:tcPr/>
                </a:tc>
                <a:tc>
                  <a:txBody>
                    <a:bodyPr/>
                    <a:lstStyle/>
                    <a:p>
                      <a:pPr algn="ctr"/>
                      <a:r>
                        <a:rPr lang="en-US" dirty="0">
                          <a:solidFill>
                            <a:schemeClr val="tx1"/>
                          </a:solidFill>
                        </a:rPr>
                        <a:t>4.4</a:t>
                      </a:r>
                    </a:p>
                  </a:txBody>
                  <a:tcPr/>
                </a:tc>
                <a:tc>
                  <a:txBody>
                    <a:bodyPr/>
                    <a:lstStyle/>
                    <a:p>
                      <a:pPr algn="ctr"/>
                      <a:r>
                        <a:rPr lang="en-US" b="1" dirty="0">
                          <a:solidFill>
                            <a:srgbClr val="A11051"/>
                          </a:solidFill>
                        </a:rPr>
                        <a:t>2.9</a:t>
                      </a:r>
                    </a:p>
                  </a:txBody>
                  <a:tcPr/>
                </a:tc>
                <a:extLst>
                  <a:ext uri="{0D108BD9-81ED-4DB2-BD59-A6C34878D82A}">
                    <a16:rowId xmlns:a16="http://schemas.microsoft.com/office/drawing/2014/main" val="105937098"/>
                  </a:ext>
                </a:extLst>
              </a:tr>
              <a:tr h="502211">
                <a:tc>
                  <a:txBody>
                    <a:bodyPr/>
                    <a:lstStyle/>
                    <a:p>
                      <a:pPr algn="ctr"/>
                      <a:r>
                        <a:rPr lang="en-US" dirty="0"/>
                        <a:t>Canada</a:t>
                      </a:r>
                    </a:p>
                  </a:txBody>
                  <a:tcPr/>
                </a:tc>
                <a:tc>
                  <a:txBody>
                    <a:bodyPr/>
                    <a:lstStyle/>
                    <a:p>
                      <a:pPr algn="ctr"/>
                      <a:r>
                        <a:rPr lang="en-US" dirty="0"/>
                        <a:t>3.3</a:t>
                      </a:r>
                    </a:p>
                  </a:txBody>
                  <a:tcPr/>
                </a:tc>
                <a:tc>
                  <a:txBody>
                    <a:bodyPr/>
                    <a:lstStyle/>
                    <a:p>
                      <a:pPr algn="ctr"/>
                      <a:r>
                        <a:rPr lang="en-US" dirty="0">
                          <a:solidFill>
                            <a:schemeClr val="tx1"/>
                          </a:solidFill>
                        </a:rPr>
                        <a:t>8.1</a:t>
                      </a:r>
                    </a:p>
                  </a:txBody>
                  <a:tcPr/>
                </a:tc>
                <a:tc>
                  <a:txBody>
                    <a:bodyPr/>
                    <a:lstStyle/>
                    <a:p>
                      <a:pPr algn="ctr"/>
                      <a:r>
                        <a:rPr lang="en-US" b="1" dirty="0">
                          <a:solidFill>
                            <a:srgbClr val="A11051"/>
                          </a:solidFill>
                        </a:rPr>
                        <a:t>3.1</a:t>
                      </a:r>
                    </a:p>
                  </a:txBody>
                  <a:tcPr/>
                </a:tc>
                <a:tc>
                  <a:txBody>
                    <a:bodyPr/>
                    <a:lstStyle/>
                    <a:p>
                      <a:pPr algn="ctr"/>
                      <a:r>
                        <a:rPr lang="en-US" dirty="0"/>
                        <a:t>New Zealand</a:t>
                      </a:r>
                    </a:p>
                  </a:txBody>
                  <a:tcPr/>
                </a:tc>
                <a:tc>
                  <a:txBody>
                    <a:bodyPr/>
                    <a:lstStyle/>
                    <a:p>
                      <a:pPr algn="ctr"/>
                      <a:r>
                        <a:rPr lang="en-US" dirty="0"/>
                        <a:t>3.3</a:t>
                      </a:r>
                    </a:p>
                  </a:txBody>
                  <a:tcPr/>
                </a:tc>
                <a:tc>
                  <a:txBody>
                    <a:bodyPr/>
                    <a:lstStyle/>
                    <a:p>
                      <a:pPr algn="ctr"/>
                      <a:r>
                        <a:rPr lang="en-US" dirty="0">
                          <a:solidFill>
                            <a:schemeClr val="tx1"/>
                          </a:solidFill>
                        </a:rPr>
                        <a:t>6.9</a:t>
                      </a:r>
                    </a:p>
                  </a:txBody>
                  <a:tcPr/>
                </a:tc>
                <a:tc>
                  <a:txBody>
                    <a:bodyPr/>
                    <a:lstStyle/>
                    <a:p>
                      <a:pPr algn="ctr"/>
                      <a:r>
                        <a:rPr lang="en-US" b="1" dirty="0">
                          <a:solidFill>
                            <a:srgbClr val="A11051"/>
                          </a:solidFill>
                        </a:rPr>
                        <a:t>5.6</a:t>
                      </a:r>
                    </a:p>
                  </a:txBody>
                  <a:tcPr/>
                </a:tc>
                <a:extLst>
                  <a:ext uri="{0D108BD9-81ED-4DB2-BD59-A6C34878D82A}">
                    <a16:rowId xmlns:a16="http://schemas.microsoft.com/office/drawing/2014/main" val="3966327175"/>
                  </a:ext>
                </a:extLst>
              </a:tr>
              <a:tr h="502211">
                <a:tc>
                  <a:txBody>
                    <a:bodyPr/>
                    <a:lstStyle/>
                    <a:p>
                      <a:pPr algn="ctr"/>
                      <a:r>
                        <a:rPr lang="en-US" dirty="0"/>
                        <a:t>France</a:t>
                      </a:r>
                    </a:p>
                  </a:txBody>
                  <a:tcPr/>
                </a:tc>
                <a:tc>
                  <a:txBody>
                    <a:bodyPr/>
                    <a:lstStyle/>
                    <a:p>
                      <a:pPr algn="ctr"/>
                      <a:r>
                        <a:rPr lang="en-US" dirty="0"/>
                        <a:t>0.4</a:t>
                      </a:r>
                    </a:p>
                  </a:txBody>
                  <a:tcPr/>
                </a:tc>
                <a:tc>
                  <a:txBody>
                    <a:bodyPr/>
                    <a:lstStyle/>
                    <a:p>
                      <a:pPr algn="ctr"/>
                      <a:r>
                        <a:rPr lang="en-US" dirty="0">
                          <a:solidFill>
                            <a:schemeClr val="tx1"/>
                          </a:solidFill>
                        </a:rPr>
                        <a:t>5.8</a:t>
                      </a:r>
                    </a:p>
                  </a:txBody>
                  <a:tcPr/>
                </a:tc>
                <a:tc>
                  <a:txBody>
                    <a:bodyPr/>
                    <a:lstStyle/>
                    <a:p>
                      <a:pPr algn="ctr"/>
                      <a:r>
                        <a:rPr lang="en-US" b="1" dirty="0">
                          <a:solidFill>
                            <a:srgbClr val="A11051"/>
                          </a:solidFill>
                        </a:rPr>
                        <a:t>3.5</a:t>
                      </a:r>
                    </a:p>
                  </a:txBody>
                  <a:tcPr/>
                </a:tc>
                <a:tc>
                  <a:txBody>
                    <a:bodyPr/>
                    <a:lstStyle/>
                    <a:p>
                      <a:pPr algn="ctr"/>
                      <a:r>
                        <a:rPr lang="en-US" dirty="0"/>
                        <a:t>Greece</a:t>
                      </a:r>
                    </a:p>
                  </a:txBody>
                  <a:tcPr/>
                </a:tc>
                <a:tc>
                  <a:txBody>
                    <a:bodyPr/>
                    <a:lstStyle/>
                    <a:p>
                      <a:pPr algn="ctr"/>
                      <a:r>
                        <a:rPr lang="en-US" dirty="0"/>
                        <a:t>-0.5</a:t>
                      </a:r>
                    </a:p>
                  </a:txBody>
                  <a:tcPr/>
                </a:tc>
                <a:tc>
                  <a:txBody>
                    <a:bodyPr/>
                    <a:lstStyle/>
                    <a:p>
                      <a:pPr algn="ctr"/>
                      <a:r>
                        <a:rPr lang="en-US" dirty="0">
                          <a:solidFill>
                            <a:schemeClr val="tx1"/>
                          </a:solidFill>
                        </a:rPr>
                        <a:t>12.1</a:t>
                      </a:r>
                    </a:p>
                  </a:txBody>
                  <a:tcPr/>
                </a:tc>
                <a:tc>
                  <a:txBody>
                    <a:bodyPr/>
                    <a:lstStyle/>
                    <a:p>
                      <a:pPr algn="ctr"/>
                      <a:r>
                        <a:rPr lang="en-US" b="1" dirty="0">
                          <a:solidFill>
                            <a:srgbClr val="A11051"/>
                          </a:solidFill>
                        </a:rPr>
                        <a:t>3.0</a:t>
                      </a:r>
                    </a:p>
                  </a:txBody>
                  <a:tcPr/>
                </a:tc>
                <a:extLst>
                  <a:ext uri="{0D108BD9-81ED-4DB2-BD59-A6C34878D82A}">
                    <a16:rowId xmlns:a16="http://schemas.microsoft.com/office/drawing/2014/main" val="3281458851"/>
                  </a:ext>
                </a:extLst>
              </a:tr>
              <a:tr h="502211">
                <a:tc>
                  <a:txBody>
                    <a:bodyPr/>
                    <a:lstStyle/>
                    <a:p>
                      <a:pPr algn="ctr"/>
                      <a:r>
                        <a:rPr lang="en-US" dirty="0"/>
                        <a:t>Germany</a:t>
                      </a:r>
                    </a:p>
                  </a:txBody>
                  <a:tcPr/>
                </a:tc>
                <a:tc>
                  <a:txBody>
                    <a:bodyPr/>
                    <a:lstStyle/>
                    <a:p>
                      <a:pPr algn="ctr"/>
                      <a:r>
                        <a:rPr lang="en-US" dirty="0"/>
                        <a:t>2.8</a:t>
                      </a:r>
                    </a:p>
                  </a:txBody>
                  <a:tcPr/>
                </a:tc>
                <a:tc>
                  <a:txBody>
                    <a:bodyPr/>
                    <a:lstStyle/>
                    <a:p>
                      <a:pPr algn="ctr"/>
                      <a:r>
                        <a:rPr lang="en-US" dirty="0">
                          <a:solidFill>
                            <a:schemeClr val="tx1"/>
                          </a:solidFill>
                        </a:rPr>
                        <a:t>6.7</a:t>
                      </a:r>
                    </a:p>
                  </a:txBody>
                  <a:tcPr/>
                </a:tc>
                <a:tc>
                  <a:txBody>
                    <a:bodyPr/>
                    <a:lstStyle/>
                    <a:p>
                      <a:pPr algn="ctr"/>
                      <a:r>
                        <a:rPr lang="en-US" b="1" dirty="0">
                          <a:solidFill>
                            <a:srgbClr val="A11051"/>
                          </a:solidFill>
                        </a:rPr>
                        <a:t>3.2</a:t>
                      </a:r>
                    </a:p>
                  </a:txBody>
                  <a:tcPr/>
                </a:tc>
                <a:tc>
                  <a:txBody>
                    <a:bodyPr/>
                    <a:lstStyle/>
                    <a:p>
                      <a:pPr algn="ctr"/>
                      <a:r>
                        <a:rPr lang="en-US" dirty="0"/>
                        <a:t>South Africa</a:t>
                      </a:r>
                    </a:p>
                  </a:txBody>
                  <a:tcPr/>
                </a:tc>
                <a:tc>
                  <a:txBody>
                    <a:bodyPr/>
                    <a:lstStyle/>
                    <a:p>
                      <a:pPr algn="ctr"/>
                      <a:r>
                        <a:rPr lang="en-US" dirty="0"/>
                        <a:t>3.0</a:t>
                      </a:r>
                    </a:p>
                  </a:txBody>
                  <a:tcPr/>
                </a:tc>
                <a:tc>
                  <a:txBody>
                    <a:bodyPr/>
                    <a:lstStyle/>
                    <a:p>
                      <a:pPr algn="ctr"/>
                      <a:r>
                        <a:rPr lang="en-US" dirty="0">
                          <a:solidFill>
                            <a:schemeClr val="tx1"/>
                          </a:solidFill>
                        </a:rPr>
                        <a:t>7.4</a:t>
                      </a:r>
                    </a:p>
                  </a:txBody>
                  <a:tcPr/>
                </a:tc>
                <a:tc>
                  <a:txBody>
                    <a:bodyPr/>
                    <a:lstStyle/>
                    <a:p>
                      <a:pPr algn="ctr"/>
                      <a:r>
                        <a:rPr lang="en-US" b="1" dirty="0">
                          <a:solidFill>
                            <a:srgbClr val="A11051"/>
                          </a:solidFill>
                        </a:rPr>
                        <a:t>5.5</a:t>
                      </a:r>
                    </a:p>
                  </a:txBody>
                  <a:tcPr/>
                </a:tc>
                <a:extLst>
                  <a:ext uri="{0D108BD9-81ED-4DB2-BD59-A6C34878D82A}">
                    <a16:rowId xmlns:a16="http://schemas.microsoft.com/office/drawing/2014/main" val="3724711522"/>
                  </a:ext>
                </a:extLst>
              </a:tr>
              <a:tr h="502211">
                <a:tc>
                  <a:txBody>
                    <a:bodyPr/>
                    <a:lstStyle/>
                    <a:p>
                      <a:pPr algn="ctr"/>
                      <a:r>
                        <a:rPr lang="en-US" dirty="0"/>
                        <a:t>UK</a:t>
                      </a:r>
                    </a:p>
                  </a:txBody>
                  <a:tcPr/>
                </a:tc>
                <a:tc>
                  <a:txBody>
                    <a:bodyPr/>
                    <a:lstStyle/>
                    <a:p>
                      <a:pPr algn="ctr"/>
                      <a:r>
                        <a:rPr lang="en-US" dirty="0"/>
                        <a:t>1.8</a:t>
                      </a:r>
                    </a:p>
                  </a:txBody>
                  <a:tcPr/>
                </a:tc>
                <a:tc>
                  <a:txBody>
                    <a:bodyPr/>
                    <a:lstStyle/>
                    <a:p>
                      <a:pPr algn="ctr"/>
                      <a:r>
                        <a:rPr lang="en-US" dirty="0">
                          <a:solidFill>
                            <a:schemeClr val="tx1"/>
                          </a:solidFill>
                        </a:rPr>
                        <a:t>9.4</a:t>
                      </a:r>
                    </a:p>
                  </a:txBody>
                  <a:tcPr/>
                </a:tc>
                <a:tc>
                  <a:txBody>
                    <a:bodyPr/>
                    <a:lstStyle/>
                    <a:p>
                      <a:pPr algn="ctr"/>
                      <a:r>
                        <a:rPr lang="en-US" b="1" dirty="0">
                          <a:solidFill>
                            <a:srgbClr val="A11051"/>
                          </a:solidFill>
                        </a:rPr>
                        <a:t>4.6</a:t>
                      </a:r>
                    </a:p>
                  </a:txBody>
                  <a:tcPr/>
                </a:tc>
                <a:tc>
                  <a:txBody>
                    <a:bodyPr/>
                    <a:lstStyle/>
                    <a:p>
                      <a:pPr algn="ctr"/>
                      <a:r>
                        <a:rPr lang="en-US" dirty="0"/>
                        <a:t>Argentina</a:t>
                      </a:r>
                    </a:p>
                  </a:txBody>
                  <a:tcPr/>
                </a:tc>
                <a:tc>
                  <a:txBody>
                    <a:bodyPr/>
                    <a:lstStyle/>
                    <a:p>
                      <a:pPr algn="ctr"/>
                      <a:r>
                        <a:rPr lang="en-US" dirty="0"/>
                        <a:t>55.4</a:t>
                      </a:r>
                    </a:p>
                  </a:txBody>
                  <a:tcPr/>
                </a:tc>
                <a:tc>
                  <a:txBody>
                    <a:bodyPr/>
                    <a:lstStyle/>
                    <a:p>
                      <a:pPr algn="ctr"/>
                      <a:r>
                        <a:rPr lang="en-US" dirty="0">
                          <a:solidFill>
                            <a:schemeClr val="tx1"/>
                          </a:solidFill>
                        </a:rPr>
                        <a:t>64.0</a:t>
                      </a:r>
                    </a:p>
                  </a:txBody>
                  <a:tcPr/>
                </a:tc>
                <a:tc>
                  <a:txBody>
                    <a:bodyPr/>
                    <a:lstStyle/>
                    <a:p>
                      <a:pPr algn="ctr"/>
                      <a:r>
                        <a:rPr lang="en-US" b="1" dirty="0">
                          <a:solidFill>
                            <a:srgbClr val="A11051"/>
                          </a:solidFill>
                        </a:rPr>
                        <a:t>161</a:t>
                      </a:r>
                    </a:p>
                  </a:txBody>
                  <a:tcPr/>
                </a:tc>
                <a:extLst>
                  <a:ext uri="{0D108BD9-81ED-4DB2-BD59-A6C34878D82A}">
                    <a16:rowId xmlns:a16="http://schemas.microsoft.com/office/drawing/2014/main" val="2183497291"/>
                  </a:ext>
                </a:extLst>
              </a:tr>
              <a:tr h="502211">
                <a:tc>
                  <a:txBody>
                    <a:bodyPr/>
                    <a:lstStyle/>
                    <a:p>
                      <a:pPr algn="ctr"/>
                      <a:r>
                        <a:rPr lang="en-US" dirty="0"/>
                        <a:t>Japan</a:t>
                      </a:r>
                    </a:p>
                  </a:txBody>
                  <a:tcPr/>
                </a:tc>
                <a:tc>
                  <a:txBody>
                    <a:bodyPr/>
                    <a:lstStyle/>
                    <a:p>
                      <a:pPr algn="ctr"/>
                      <a:r>
                        <a:rPr lang="en-US" dirty="0"/>
                        <a:t>-0.2</a:t>
                      </a:r>
                    </a:p>
                  </a:txBody>
                  <a:tcPr/>
                </a:tc>
                <a:tc>
                  <a:txBody>
                    <a:bodyPr/>
                    <a:lstStyle/>
                    <a:p>
                      <a:pPr algn="ctr"/>
                      <a:r>
                        <a:rPr lang="en-US" dirty="0">
                          <a:solidFill>
                            <a:schemeClr val="tx1"/>
                          </a:solidFill>
                        </a:rPr>
                        <a:t>2.4</a:t>
                      </a:r>
                    </a:p>
                  </a:txBody>
                  <a:tcPr/>
                </a:tc>
                <a:tc>
                  <a:txBody>
                    <a:bodyPr/>
                    <a:lstStyle/>
                    <a:p>
                      <a:pPr algn="ctr"/>
                      <a:r>
                        <a:rPr lang="en-US" b="1" dirty="0">
                          <a:solidFill>
                            <a:srgbClr val="A11051"/>
                          </a:solidFill>
                        </a:rPr>
                        <a:t>3.3</a:t>
                      </a:r>
                    </a:p>
                  </a:txBody>
                  <a:tcPr/>
                </a:tc>
                <a:tc>
                  <a:txBody>
                    <a:bodyPr/>
                    <a:lstStyle/>
                    <a:p>
                      <a:pPr algn="ctr"/>
                      <a:r>
                        <a:rPr lang="en-US" dirty="0"/>
                        <a:t>Singapore</a:t>
                      </a:r>
                    </a:p>
                  </a:txBody>
                  <a:tcPr/>
                </a:tc>
                <a:tc>
                  <a:txBody>
                    <a:bodyPr/>
                    <a:lstStyle/>
                    <a:p>
                      <a:pPr algn="ctr"/>
                      <a:r>
                        <a:rPr lang="en-US" dirty="0"/>
                        <a:t>1.0</a:t>
                      </a:r>
                    </a:p>
                  </a:txBody>
                  <a:tcPr/>
                </a:tc>
                <a:tc>
                  <a:txBody>
                    <a:bodyPr/>
                    <a:lstStyle/>
                    <a:p>
                      <a:pPr algn="ctr"/>
                      <a:r>
                        <a:rPr lang="en-US" dirty="0">
                          <a:solidFill>
                            <a:schemeClr val="tx1"/>
                          </a:solidFill>
                        </a:rPr>
                        <a:t>6.7</a:t>
                      </a:r>
                    </a:p>
                  </a:txBody>
                  <a:tcPr/>
                </a:tc>
                <a:tc>
                  <a:txBody>
                    <a:bodyPr/>
                    <a:lstStyle/>
                    <a:p>
                      <a:pPr algn="ctr"/>
                      <a:r>
                        <a:rPr lang="en-US" b="1" dirty="0">
                          <a:solidFill>
                            <a:srgbClr val="A11051"/>
                          </a:solidFill>
                        </a:rPr>
                        <a:t>4.7</a:t>
                      </a:r>
                    </a:p>
                  </a:txBody>
                  <a:tcPr/>
                </a:tc>
                <a:extLst>
                  <a:ext uri="{0D108BD9-81ED-4DB2-BD59-A6C34878D82A}">
                    <a16:rowId xmlns:a16="http://schemas.microsoft.com/office/drawing/2014/main" val="3845956255"/>
                  </a:ext>
                </a:extLst>
              </a:tr>
            </a:tbl>
          </a:graphicData>
        </a:graphic>
      </p:graphicFrame>
    </p:spTree>
    <p:extLst>
      <p:ext uri="{BB962C8B-B14F-4D97-AF65-F5344CB8AC3E}">
        <p14:creationId xmlns:p14="http://schemas.microsoft.com/office/powerpoint/2010/main" val="2929511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9603275" cy="636280"/>
          </a:xfrm>
        </p:spPr>
        <p:txBody>
          <a:bodyPr>
            <a:noAutofit/>
          </a:bodyPr>
          <a:lstStyle/>
          <a:p>
            <a:r>
              <a:rPr lang="en-US" sz="3600" dirty="0"/>
              <a:t>The CPI is A ‘headline’ measure</a:t>
            </a:r>
            <a:endParaRPr lang="en-US" sz="3200" dirty="0"/>
          </a:p>
        </p:txBody>
      </p:sp>
      <p:sp>
        <p:nvSpPr>
          <p:cNvPr id="3" name="Content Placeholder 2">
            <a:extLst>
              <a:ext uri="{FF2B5EF4-FFF2-40B4-BE49-F238E27FC236}">
                <a16:creationId xmlns:a16="http://schemas.microsoft.com/office/drawing/2014/main" id="{BF55ABBB-9675-A34F-ABAB-5CE51206B9DE}"/>
              </a:ext>
            </a:extLst>
          </p:cNvPr>
          <p:cNvSpPr>
            <a:spLocks noGrp="1"/>
          </p:cNvSpPr>
          <p:nvPr>
            <p:ph idx="1"/>
          </p:nvPr>
        </p:nvSpPr>
        <p:spPr>
          <a:xfrm>
            <a:off x="1291079" y="1483680"/>
            <a:ext cx="9763775" cy="4287533"/>
          </a:xfrm>
        </p:spPr>
        <p:txBody>
          <a:bodyPr>
            <a:normAutofit fontScale="92500" lnSpcReduction="20000"/>
          </a:bodyPr>
          <a:lstStyle/>
          <a:p>
            <a:pPr marL="0" indent="0">
              <a:buNone/>
            </a:pPr>
            <a:r>
              <a:rPr lang="en-US" dirty="0"/>
              <a:t>The CPI is a broad, all-groups measure.</a:t>
            </a:r>
          </a:p>
          <a:p>
            <a:r>
              <a:rPr lang="en-US" dirty="0"/>
              <a:t>The ABS also calculates </a:t>
            </a:r>
            <a:r>
              <a:rPr lang="en-US" dirty="0">
                <a:solidFill>
                  <a:srgbClr val="E15D29"/>
                </a:solidFill>
              </a:rPr>
              <a:t>u</a:t>
            </a:r>
            <a:r>
              <a:rPr lang="en-US" sz="2800" dirty="0">
                <a:solidFill>
                  <a:srgbClr val="E15D29"/>
                </a:solidFill>
              </a:rPr>
              <a:t>nderlying</a:t>
            </a:r>
            <a:r>
              <a:rPr lang="en-US" sz="2800" dirty="0"/>
              <a:t> measures by removing irregular or extreme price movements.</a:t>
            </a:r>
          </a:p>
          <a:p>
            <a:r>
              <a:rPr lang="en-US" dirty="0"/>
              <a:t>The underlying measures are the </a:t>
            </a:r>
            <a:r>
              <a:rPr lang="en-US" dirty="0">
                <a:solidFill>
                  <a:srgbClr val="A11051"/>
                </a:solidFill>
              </a:rPr>
              <a:t>trimmed mean </a:t>
            </a:r>
            <a:r>
              <a:rPr lang="en-US" dirty="0"/>
              <a:t>and the </a:t>
            </a:r>
            <a:r>
              <a:rPr lang="en-US" dirty="0">
                <a:solidFill>
                  <a:srgbClr val="22A047"/>
                </a:solidFill>
              </a:rPr>
              <a:t>weighted median</a:t>
            </a:r>
            <a:r>
              <a:rPr lang="en-US" dirty="0"/>
              <a:t>. </a:t>
            </a:r>
          </a:p>
          <a:p>
            <a:r>
              <a:rPr lang="en-US" dirty="0"/>
              <a:t>Underlying measures give a more accurate picture of inflation by adjusting for seasonality, the volatility of some prices (e.g. fuel, fruit and vegetables) and events affecting some commodities or markets.</a:t>
            </a:r>
          </a:p>
        </p:txBody>
      </p:sp>
      <p:sp>
        <p:nvSpPr>
          <p:cNvPr id="5" name="Slide Number Placeholder 4">
            <a:extLst>
              <a:ext uri="{FF2B5EF4-FFF2-40B4-BE49-F238E27FC236}">
                <a16:creationId xmlns:a16="http://schemas.microsoft.com/office/drawing/2014/main" id="{A2BF0CA2-94EC-E145-A68A-21D72F5D46CA}"/>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8322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9603275" cy="636280"/>
          </a:xfrm>
        </p:spPr>
        <p:txBody>
          <a:bodyPr>
            <a:noAutofit/>
          </a:bodyPr>
          <a:lstStyle/>
          <a:p>
            <a:r>
              <a:rPr lang="en-US" sz="3600" dirty="0"/>
              <a:t>Underlying measures</a:t>
            </a:r>
            <a:endParaRPr lang="en-US" sz="3200" dirty="0"/>
          </a:p>
        </p:txBody>
      </p:sp>
      <p:sp>
        <p:nvSpPr>
          <p:cNvPr id="5" name="Slide Number Placeholder 4">
            <a:extLst>
              <a:ext uri="{FF2B5EF4-FFF2-40B4-BE49-F238E27FC236}">
                <a16:creationId xmlns:a16="http://schemas.microsoft.com/office/drawing/2014/main" id="{A2BF0CA2-94EC-E145-A68A-21D72F5D46CA}"/>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3" name="Picture 2">
            <a:extLst>
              <a:ext uri="{FF2B5EF4-FFF2-40B4-BE49-F238E27FC236}">
                <a16:creationId xmlns:a16="http://schemas.microsoft.com/office/drawing/2014/main" id="{A567697D-67A2-FD82-A80E-EC82A291CE05}"/>
              </a:ext>
            </a:extLst>
          </p:cNvPr>
          <p:cNvPicPr>
            <a:picLocks noChangeAspect="1"/>
          </p:cNvPicPr>
          <p:nvPr/>
        </p:nvPicPr>
        <p:blipFill>
          <a:blip r:embed="rId3"/>
          <a:stretch>
            <a:fillRect/>
          </a:stretch>
        </p:blipFill>
        <p:spPr>
          <a:xfrm>
            <a:off x="711852" y="1796902"/>
            <a:ext cx="10547123" cy="3197151"/>
          </a:xfrm>
          <a:prstGeom prst="rect">
            <a:avLst/>
          </a:prstGeom>
        </p:spPr>
      </p:pic>
    </p:spTree>
    <p:extLst>
      <p:ext uri="{BB962C8B-B14F-4D97-AF65-F5344CB8AC3E}">
        <p14:creationId xmlns:p14="http://schemas.microsoft.com/office/powerpoint/2010/main" val="352812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t>Types of inflation</a:t>
            </a:r>
          </a:p>
        </p:txBody>
      </p:sp>
      <p:sp>
        <p:nvSpPr>
          <p:cNvPr id="3" name="Content Placeholder 2">
            <a:extLst>
              <a:ext uri="{FF2B5EF4-FFF2-40B4-BE49-F238E27FC236}">
                <a16:creationId xmlns:a16="http://schemas.microsoft.com/office/drawing/2014/main" id="{224981BC-BBE4-2145-AABD-476062B03C1B}"/>
              </a:ext>
            </a:extLst>
          </p:cNvPr>
          <p:cNvSpPr>
            <a:spLocks noGrp="1"/>
          </p:cNvSpPr>
          <p:nvPr>
            <p:ph idx="1"/>
          </p:nvPr>
        </p:nvSpPr>
        <p:spPr>
          <a:xfrm>
            <a:off x="1291079" y="1483680"/>
            <a:ext cx="8977386" cy="4163358"/>
          </a:xfrm>
        </p:spPr>
        <p:txBody>
          <a:bodyPr>
            <a:normAutofit/>
          </a:bodyPr>
          <a:lstStyle/>
          <a:p>
            <a:pPr marL="0" indent="0">
              <a:buNone/>
            </a:pPr>
            <a:r>
              <a:rPr lang="en-AU" dirty="0"/>
              <a:t>There are two general ‘types’ of inflation:</a:t>
            </a:r>
          </a:p>
          <a:p>
            <a:r>
              <a:rPr lang="en-AU" dirty="0">
                <a:solidFill>
                  <a:srgbClr val="A11051"/>
                </a:solidFill>
              </a:rPr>
              <a:t>Demand pull </a:t>
            </a:r>
            <a:r>
              <a:rPr lang="en-AU" dirty="0"/>
              <a:t>inflation, which explains why prices can increase when there are higher levels of aggregate demand -  ‘too much demand chasing too few goods’.</a:t>
            </a:r>
          </a:p>
          <a:p>
            <a:r>
              <a:rPr lang="en-AU" dirty="0">
                <a:solidFill>
                  <a:srgbClr val="22A047"/>
                </a:solidFill>
              </a:rPr>
              <a:t>Cost push </a:t>
            </a:r>
            <a:r>
              <a:rPr lang="en-AU" dirty="0"/>
              <a:t>inflation, which explains why prices increase when rising input prices are passed through to consumer prices.</a:t>
            </a:r>
          </a:p>
          <a:p>
            <a:endParaRPr lang="en-AU" dirty="0"/>
          </a:p>
          <a:p>
            <a:pPr marL="0" indent="0">
              <a:buNone/>
            </a:pPr>
            <a:endParaRPr lang="en-US" dirty="0"/>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41781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t>Demand pull inflation</a:t>
            </a:r>
          </a:p>
        </p:txBody>
      </p:sp>
      <p:sp>
        <p:nvSpPr>
          <p:cNvPr id="3" name="Content Placeholder 2">
            <a:extLst>
              <a:ext uri="{FF2B5EF4-FFF2-40B4-BE49-F238E27FC236}">
                <a16:creationId xmlns:a16="http://schemas.microsoft.com/office/drawing/2014/main" id="{224981BC-BBE4-2145-AABD-476062B03C1B}"/>
              </a:ext>
            </a:extLst>
          </p:cNvPr>
          <p:cNvSpPr>
            <a:spLocks noGrp="1"/>
          </p:cNvSpPr>
          <p:nvPr>
            <p:ph idx="1"/>
          </p:nvPr>
        </p:nvSpPr>
        <p:spPr>
          <a:xfrm>
            <a:off x="1291079" y="1483680"/>
            <a:ext cx="8977386" cy="4527376"/>
          </a:xfrm>
        </p:spPr>
        <p:txBody>
          <a:bodyPr>
            <a:normAutofit fontScale="77500" lnSpcReduction="20000"/>
          </a:bodyPr>
          <a:lstStyle/>
          <a:p>
            <a:pPr marL="0" indent="0">
              <a:buNone/>
            </a:pPr>
            <a:r>
              <a:rPr lang="en-AU" b="1" dirty="0">
                <a:solidFill>
                  <a:srgbClr val="292D78"/>
                </a:solidFill>
              </a:rPr>
              <a:t>Demand pull inflation </a:t>
            </a:r>
            <a:r>
              <a:rPr lang="en-AU" dirty="0"/>
              <a:t>is often associated with a strong economy and the expansion phase of the business cycle, when higher spending tends to ‘</a:t>
            </a:r>
            <a:r>
              <a:rPr lang="en-AU" b="1" dirty="0">
                <a:solidFill>
                  <a:srgbClr val="A11051"/>
                </a:solidFill>
              </a:rPr>
              <a:t>bid up</a:t>
            </a:r>
            <a:r>
              <a:rPr lang="en-AU" dirty="0"/>
              <a:t>’ prices in both product and factor markets (e.g. labour)</a:t>
            </a:r>
          </a:p>
          <a:p>
            <a:pPr marL="0" indent="0">
              <a:buNone/>
            </a:pPr>
            <a:r>
              <a:rPr lang="en-AU" dirty="0"/>
              <a:t>Indicators of potential demand pressures include increasing wages; high consumer confidence; lower household saving; higher use of credit. </a:t>
            </a:r>
          </a:p>
          <a:p>
            <a:pPr marL="0" indent="0">
              <a:buNone/>
            </a:pPr>
            <a:r>
              <a:rPr lang="en-AU" dirty="0"/>
              <a:t>When the economy is strong:</a:t>
            </a:r>
          </a:p>
          <a:p>
            <a:pPr lvl="1"/>
            <a:r>
              <a:rPr lang="en-AU" sz="2600" dirty="0"/>
              <a:t>there is little spare capacity and unemployment is low, so employers need to offer higher wages to attract and retain employees;</a:t>
            </a:r>
          </a:p>
          <a:p>
            <a:pPr lvl="1"/>
            <a:r>
              <a:rPr lang="en-AU" sz="2600" dirty="0"/>
              <a:t>consumer demand is strong, so the prices of some items will rise, especially if there are shortages or bottlenecks.</a:t>
            </a:r>
          </a:p>
          <a:p>
            <a:endParaRPr lang="en-AU" dirty="0"/>
          </a:p>
          <a:p>
            <a:endParaRPr lang="en-AU" dirty="0"/>
          </a:p>
          <a:p>
            <a:pPr marL="0" indent="0">
              <a:buNone/>
            </a:pPr>
            <a:endParaRPr lang="en-US" dirty="0"/>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36780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t>Cost push inflation</a:t>
            </a:r>
          </a:p>
        </p:txBody>
      </p:sp>
      <p:sp>
        <p:nvSpPr>
          <p:cNvPr id="3" name="Content Placeholder 2">
            <a:extLst>
              <a:ext uri="{FF2B5EF4-FFF2-40B4-BE49-F238E27FC236}">
                <a16:creationId xmlns:a16="http://schemas.microsoft.com/office/drawing/2014/main" id="{224981BC-BBE4-2145-AABD-476062B03C1B}"/>
              </a:ext>
            </a:extLst>
          </p:cNvPr>
          <p:cNvSpPr>
            <a:spLocks noGrp="1"/>
          </p:cNvSpPr>
          <p:nvPr>
            <p:ph idx="1"/>
          </p:nvPr>
        </p:nvSpPr>
        <p:spPr>
          <a:xfrm>
            <a:off x="1291079" y="1483680"/>
            <a:ext cx="8977386" cy="4163358"/>
          </a:xfrm>
        </p:spPr>
        <p:txBody>
          <a:bodyPr>
            <a:normAutofit lnSpcReduction="10000"/>
          </a:bodyPr>
          <a:lstStyle/>
          <a:p>
            <a:pPr marL="0" indent="0">
              <a:buNone/>
            </a:pPr>
            <a:r>
              <a:rPr lang="en-AU" dirty="0">
                <a:solidFill>
                  <a:srgbClr val="E15D29"/>
                </a:solidFill>
              </a:rPr>
              <a:t>Cost push inflation </a:t>
            </a:r>
            <a:r>
              <a:rPr lang="en-AU" dirty="0"/>
              <a:t>occurs when rising input costs are passed on to buyers, such as when:</a:t>
            </a:r>
          </a:p>
          <a:p>
            <a:r>
              <a:rPr lang="en-AU" sz="2200" dirty="0"/>
              <a:t>Higher oil prices feed into fuel costs at the pump;</a:t>
            </a:r>
          </a:p>
          <a:p>
            <a:r>
              <a:rPr lang="en-AU" sz="2200" dirty="0"/>
              <a:t>Currency depreciation increases the prices of imports;</a:t>
            </a:r>
          </a:p>
          <a:p>
            <a:r>
              <a:rPr lang="en-AU" sz="2200" dirty="0"/>
              <a:t>Natural disasters create shortages, forcing up prices;</a:t>
            </a:r>
          </a:p>
          <a:p>
            <a:r>
              <a:rPr lang="en-AU" sz="2200" dirty="0"/>
              <a:t>Supply chain issues occur e.g. Covid-19 in 2021/22;</a:t>
            </a:r>
          </a:p>
          <a:p>
            <a:r>
              <a:rPr lang="en-AU" sz="2200" dirty="0"/>
              <a:t>Prices may rise if middle-east tensions restrict shipping access to the Red Sea and Suez Canal.</a:t>
            </a:r>
          </a:p>
          <a:p>
            <a:endParaRPr lang="en-AU" dirty="0"/>
          </a:p>
          <a:p>
            <a:pPr marL="0" indent="0">
              <a:buNone/>
            </a:pPr>
            <a:endParaRPr lang="en-US" dirty="0"/>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27026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9603275" cy="636280"/>
          </a:xfrm>
        </p:spPr>
        <p:txBody>
          <a:bodyPr>
            <a:noAutofit/>
          </a:bodyPr>
          <a:lstStyle/>
          <a:p>
            <a:r>
              <a:rPr lang="en-US" sz="3600" dirty="0"/>
              <a:t>Contents</a:t>
            </a:r>
          </a:p>
        </p:txBody>
      </p:sp>
      <p:sp>
        <p:nvSpPr>
          <p:cNvPr id="3" name="Content Placeholder 2">
            <a:extLst>
              <a:ext uri="{FF2B5EF4-FFF2-40B4-BE49-F238E27FC236}">
                <a16:creationId xmlns:a16="http://schemas.microsoft.com/office/drawing/2014/main" id="{BF55ABBB-9675-A34F-ABAB-5CE51206B9DE}"/>
              </a:ext>
            </a:extLst>
          </p:cNvPr>
          <p:cNvSpPr>
            <a:spLocks noGrp="1"/>
          </p:cNvSpPr>
          <p:nvPr>
            <p:ph idx="1"/>
          </p:nvPr>
        </p:nvSpPr>
        <p:spPr/>
        <p:txBody>
          <a:bodyPr>
            <a:noAutofit/>
          </a:bodyPr>
          <a:lstStyle/>
          <a:p>
            <a:pPr marL="514350" indent="-514350">
              <a:buFont typeface="+mj-lt"/>
              <a:buAutoNum type="arabicPeriod"/>
            </a:pPr>
            <a:r>
              <a:rPr lang="en-US" sz="2400" dirty="0"/>
              <a:t>The inflation concept – slide 2</a:t>
            </a:r>
          </a:p>
          <a:p>
            <a:pPr marL="514350" indent="-514350">
              <a:buFont typeface="+mj-lt"/>
              <a:buAutoNum type="arabicPeriod"/>
            </a:pPr>
            <a:r>
              <a:rPr lang="en-US" sz="2400" dirty="0"/>
              <a:t>The measurement of inflation – slide 3</a:t>
            </a:r>
          </a:p>
          <a:p>
            <a:pPr marL="514350" indent="-514350">
              <a:buFont typeface="+mj-lt"/>
              <a:buAutoNum type="arabicPeriod"/>
            </a:pPr>
            <a:r>
              <a:rPr lang="en-US" sz="2400" dirty="0"/>
              <a:t>Inflation data – slide 10</a:t>
            </a:r>
          </a:p>
          <a:p>
            <a:pPr marL="514350" indent="-514350">
              <a:buFont typeface="+mj-lt"/>
              <a:buAutoNum type="arabicPeriod"/>
            </a:pPr>
            <a:r>
              <a:rPr lang="en-US" sz="2400" dirty="0"/>
              <a:t>Headline and underlying inflation – slide 14</a:t>
            </a:r>
          </a:p>
          <a:p>
            <a:pPr marL="514350" indent="-514350">
              <a:buFont typeface="+mj-lt"/>
              <a:buAutoNum type="arabicPeriod"/>
            </a:pPr>
            <a:r>
              <a:rPr lang="en-US" sz="2400" dirty="0"/>
              <a:t>Types of inflation – slide 16</a:t>
            </a:r>
          </a:p>
          <a:p>
            <a:pPr marL="514350" indent="-514350">
              <a:buFont typeface="+mj-lt"/>
              <a:buAutoNum type="arabicPeriod"/>
            </a:pPr>
            <a:r>
              <a:rPr lang="en-US" sz="2400" dirty="0"/>
              <a:t>The effects of inflation – slide 19</a:t>
            </a:r>
          </a:p>
          <a:p>
            <a:pPr marL="514350" indent="-514350">
              <a:buFont typeface="+mj-lt"/>
              <a:buAutoNum type="arabicPeriod"/>
            </a:pPr>
            <a:r>
              <a:rPr lang="en-US" sz="2400" dirty="0"/>
              <a:t>Inflation news – 21</a:t>
            </a:r>
          </a:p>
          <a:p>
            <a:pPr marL="514350" indent="-514350">
              <a:buFont typeface="+mj-lt"/>
              <a:buAutoNum type="arabicPeriod"/>
            </a:pPr>
            <a:r>
              <a:rPr lang="en-US" sz="2400" dirty="0"/>
              <a:t>Review – 24</a:t>
            </a:r>
          </a:p>
          <a:p>
            <a:pPr marL="514350" indent="-514350">
              <a:buFont typeface="+mj-lt"/>
              <a:buAutoNum type="arabicPeriod"/>
            </a:pPr>
            <a:endParaRPr lang="en-US" sz="2400" dirty="0"/>
          </a:p>
          <a:p>
            <a:endParaRPr lang="en-US" sz="2400" dirty="0"/>
          </a:p>
        </p:txBody>
      </p:sp>
      <p:sp>
        <p:nvSpPr>
          <p:cNvPr id="6" name="Slide Number Placeholder 5">
            <a:extLst>
              <a:ext uri="{FF2B5EF4-FFF2-40B4-BE49-F238E27FC236}">
                <a16:creationId xmlns:a16="http://schemas.microsoft.com/office/drawing/2014/main" id="{E48CE5B4-2FA4-4E49-8BB0-AB2EA77CA272}"/>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61173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lstStyle/>
          <a:p>
            <a:r>
              <a:rPr lang="en-US" dirty="0"/>
              <a:t>The effects of inflation</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8" name="Rectangle 7">
            <a:extLst>
              <a:ext uri="{FF2B5EF4-FFF2-40B4-BE49-F238E27FC236}">
                <a16:creationId xmlns:a16="http://schemas.microsoft.com/office/drawing/2014/main" id="{7DE06A7C-D94C-2341-9AAF-981F29421EEF}"/>
              </a:ext>
            </a:extLst>
          </p:cNvPr>
          <p:cNvSpPr/>
          <p:nvPr/>
        </p:nvSpPr>
        <p:spPr>
          <a:xfrm>
            <a:off x="1402100" y="3253715"/>
            <a:ext cx="3054532" cy="2312629"/>
          </a:xfrm>
          <a:prstGeom prst="rect">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AU" sz="2400" dirty="0">
                <a:solidFill>
                  <a:srgbClr val="292D78"/>
                </a:solidFill>
                <a:latin typeface="Arial" panose="020B0604020202020204" pitchFamily="34" charset="0"/>
                <a:cs typeface="Arial" panose="020B0604020202020204" pitchFamily="34" charset="0"/>
              </a:rPr>
              <a:t>Real purchasing power falls </a:t>
            </a:r>
            <a:r>
              <a:rPr lang="en-AU" sz="2400" dirty="0">
                <a:latin typeface="Arial" panose="020B0604020202020204" pitchFamily="34" charset="0"/>
                <a:cs typeface="Arial" panose="020B0604020202020204" pitchFamily="34" charset="0"/>
              </a:rPr>
              <a:t>– 4% inflation means $100 today will buy $96 worth of goods a year from now!</a:t>
            </a:r>
          </a:p>
        </p:txBody>
      </p:sp>
      <p:sp>
        <p:nvSpPr>
          <p:cNvPr id="9" name="Rectangle 8">
            <a:extLst>
              <a:ext uri="{FF2B5EF4-FFF2-40B4-BE49-F238E27FC236}">
                <a16:creationId xmlns:a16="http://schemas.microsoft.com/office/drawing/2014/main" id="{1F615418-267F-5E4E-A6A0-7DA195DBDF85}"/>
              </a:ext>
            </a:extLst>
          </p:cNvPr>
          <p:cNvSpPr/>
          <p:nvPr/>
        </p:nvSpPr>
        <p:spPr>
          <a:xfrm>
            <a:off x="4689423" y="2733204"/>
            <a:ext cx="2813153" cy="3057993"/>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r>
              <a:rPr lang="en-AU" sz="2200" dirty="0">
                <a:latin typeface="Arial" panose="020B0604020202020204" pitchFamily="34" charset="0"/>
                <a:cs typeface="Arial" panose="020B0604020202020204" pitchFamily="34" charset="0"/>
              </a:rPr>
              <a:t>Interest rates will be forced upwards to retain a positive margin between the nominal interest rate and the inflation rate (i.e. a </a:t>
            </a:r>
            <a:r>
              <a:rPr lang="en-AU" sz="2200" dirty="0">
                <a:solidFill>
                  <a:schemeClr val="bg1"/>
                </a:solidFill>
                <a:latin typeface="Arial" panose="020B0604020202020204" pitchFamily="34" charset="0"/>
                <a:cs typeface="Arial" panose="020B0604020202020204" pitchFamily="34" charset="0"/>
              </a:rPr>
              <a:t>positive real interest rate)</a:t>
            </a:r>
          </a:p>
        </p:txBody>
      </p:sp>
      <p:sp>
        <p:nvSpPr>
          <p:cNvPr id="3" name="TextBox 2">
            <a:extLst>
              <a:ext uri="{FF2B5EF4-FFF2-40B4-BE49-F238E27FC236}">
                <a16:creationId xmlns:a16="http://schemas.microsoft.com/office/drawing/2014/main" id="{4CB9C867-4FAD-DE64-721E-C5FD6D52E246}"/>
              </a:ext>
            </a:extLst>
          </p:cNvPr>
          <p:cNvSpPr txBox="1"/>
          <p:nvPr/>
        </p:nvSpPr>
        <p:spPr>
          <a:xfrm>
            <a:off x="1214142" y="1345451"/>
            <a:ext cx="9763713" cy="1200329"/>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Moderate inflation is OK because it reflects a strong economy. Most countries have a 2-3% p.a. ‘target’. Higher rates have significant economic costs:</a:t>
            </a:r>
          </a:p>
        </p:txBody>
      </p:sp>
      <p:sp>
        <p:nvSpPr>
          <p:cNvPr id="5" name="Rectangle 4">
            <a:extLst>
              <a:ext uri="{FF2B5EF4-FFF2-40B4-BE49-F238E27FC236}">
                <a16:creationId xmlns:a16="http://schemas.microsoft.com/office/drawing/2014/main" id="{7D78868A-DEC8-3A8C-8E1C-0C070185F68C}"/>
              </a:ext>
            </a:extLst>
          </p:cNvPr>
          <p:cNvSpPr/>
          <p:nvPr/>
        </p:nvSpPr>
        <p:spPr>
          <a:xfrm>
            <a:off x="7931913" y="2965072"/>
            <a:ext cx="3264393" cy="2309515"/>
          </a:xfrm>
          <a:prstGeom prst="rect">
            <a:avLst/>
          </a:prstGeom>
          <a:gradFill flip="none" rotWithShape="1">
            <a:gsLst>
              <a:gs pos="25000">
                <a:srgbClr val="A11051"/>
              </a:gs>
              <a:gs pos="67000">
                <a:srgbClr val="A11051">
                  <a:tint val="44500"/>
                  <a:satMod val="160000"/>
                </a:srgbClr>
              </a:gs>
              <a:gs pos="100000">
                <a:srgbClr val="A11051">
                  <a:tint val="23500"/>
                  <a:satMod val="160000"/>
                </a:srgbClr>
              </a:gs>
            </a:gsLst>
            <a:lin ang="2700000" scaled="1"/>
            <a:tileRect/>
          </a:gradFill>
          <a:ln>
            <a:solidFill>
              <a:srgbClr val="A11051"/>
            </a:solidFill>
          </a:ln>
        </p:spPr>
        <p:style>
          <a:lnRef idx="3">
            <a:schemeClr val="lt1"/>
          </a:lnRef>
          <a:fillRef idx="1">
            <a:schemeClr val="accent1"/>
          </a:fillRef>
          <a:effectRef idx="1">
            <a:schemeClr val="accent1"/>
          </a:effectRef>
          <a:fontRef idx="minor">
            <a:schemeClr val="lt1"/>
          </a:fontRef>
        </p:style>
        <p:txBody>
          <a:bodyPr rtlCol="0" anchor="ctr"/>
          <a:lstStyle/>
          <a:p>
            <a:r>
              <a:rPr lang="en-AU" sz="2200" dirty="0">
                <a:latin typeface="Arial" panose="020B0604020202020204" pitchFamily="34" charset="0"/>
                <a:cs typeface="Arial" panose="020B0604020202020204" pitchFamily="34" charset="0"/>
              </a:rPr>
              <a:t>The burden of inflation falls more on lenders than borrowers as lenders are being paid back inflated dollars</a:t>
            </a:r>
          </a:p>
        </p:txBody>
      </p:sp>
    </p:spTree>
    <p:extLst>
      <p:ext uri="{BB962C8B-B14F-4D97-AF65-F5344CB8AC3E}">
        <p14:creationId xmlns:p14="http://schemas.microsoft.com/office/powerpoint/2010/main" val="31201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lstStyle/>
          <a:p>
            <a:r>
              <a:rPr lang="en-US" dirty="0"/>
              <a:t>The effects of inflation</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7" name="Rectangle 6">
            <a:extLst>
              <a:ext uri="{FF2B5EF4-FFF2-40B4-BE49-F238E27FC236}">
                <a16:creationId xmlns:a16="http://schemas.microsoft.com/office/drawing/2014/main" id="{4EE75C83-ADE4-1D4A-A377-2FBF91106D09}"/>
              </a:ext>
            </a:extLst>
          </p:cNvPr>
          <p:cNvSpPr/>
          <p:nvPr/>
        </p:nvSpPr>
        <p:spPr>
          <a:xfrm>
            <a:off x="1291080" y="1322384"/>
            <a:ext cx="4333219" cy="2538968"/>
          </a:xfrm>
          <a:prstGeom prst="rect">
            <a:avLst/>
          </a:prstGeom>
          <a:gradFill flip="none" rotWithShape="1">
            <a:gsLst>
              <a:gs pos="59000">
                <a:srgbClr val="00C2E9">
                  <a:tint val="66000"/>
                  <a:satMod val="160000"/>
                </a:srgbClr>
              </a:gs>
              <a:gs pos="81000">
                <a:srgbClr val="00C2E9">
                  <a:tint val="44500"/>
                  <a:satMod val="160000"/>
                </a:srgbClr>
              </a:gs>
              <a:gs pos="100000">
                <a:srgbClr val="00C2E9">
                  <a:tint val="23500"/>
                  <a:satMod val="160000"/>
                </a:srgbClr>
              </a:gs>
            </a:gsLst>
            <a:lin ang="5400000" scaled="1"/>
            <a:tileRect/>
          </a:gradFill>
          <a:ln>
            <a:solidFill>
              <a:srgbClr val="00C2E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2400" dirty="0">
                <a:solidFill>
                  <a:srgbClr val="A11051"/>
                </a:solidFill>
                <a:latin typeface="Arial" panose="020B0604020202020204" pitchFamily="34" charset="0"/>
                <a:cs typeface="Arial" panose="020B0604020202020204" pitchFamily="34" charset="0"/>
              </a:rPr>
              <a:t>Inflation can harm a country’s competitiveness on overseas markets – if inflation in country A is greater than other countries,  A’s exports become more expensive relative to other countries.</a:t>
            </a:r>
          </a:p>
        </p:txBody>
      </p:sp>
      <p:sp>
        <p:nvSpPr>
          <p:cNvPr id="8" name="Rectangle 7">
            <a:extLst>
              <a:ext uri="{FF2B5EF4-FFF2-40B4-BE49-F238E27FC236}">
                <a16:creationId xmlns:a16="http://schemas.microsoft.com/office/drawing/2014/main" id="{7DE06A7C-D94C-2341-9AAF-981F29421EEF}"/>
              </a:ext>
            </a:extLst>
          </p:cNvPr>
          <p:cNvSpPr/>
          <p:nvPr/>
        </p:nvSpPr>
        <p:spPr>
          <a:xfrm>
            <a:off x="6567703" y="1322384"/>
            <a:ext cx="3912433" cy="2349718"/>
          </a:xfrm>
          <a:prstGeom prst="rect">
            <a:avLst/>
          </a:prstGeom>
          <a:gradFill flip="none" rotWithShape="1">
            <a:gsLst>
              <a:gs pos="0">
                <a:srgbClr val="22A047">
                  <a:tint val="66000"/>
                  <a:satMod val="160000"/>
                </a:srgbClr>
              </a:gs>
              <a:gs pos="50000">
                <a:srgbClr val="22A047">
                  <a:tint val="44500"/>
                  <a:satMod val="160000"/>
                </a:srgbClr>
              </a:gs>
              <a:gs pos="100000">
                <a:srgbClr val="22A047">
                  <a:tint val="23500"/>
                  <a:satMod val="160000"/>
                </a:srgbClr>
              </a:gs>
            </a:gsLst>
            <a:lin ang="13500000" scaled="1"/>
            <a:tileRect/>
          </a:gradFill>
          <a:ln>
            <a:solidFill>
              <a:srgbClr val="22A04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AU" sz="2400" dirty="0">
                <a:solidFill>
                  <a:srgbClr val="292D78"/>
                </a:solidFill>
                <a:latin typeface="Arial" panose="020B0604020202020204" pitchFamily="34" charset="0"/>
                <a:cs typeface="Arial" panose="020B0604020202020204" pitchFamily="34" charset="0"/>
              </a:rPr>
              <a:t>Inflation can lead to uncertainty e.g. estimating costs for contracts such as building; deciding whether to invest in plant and equipment</a:t>
            </a:r>
          </a:p>
        </p:txBody>
      </p:sp>
      <p:sp>
        <p:nvSpPr>
          <p:cNvPr id="3" name="Rectangle 2">
            <a:extLst>
              <a:ext uri="{FF2B5EF4-FFF2-40B4-BE49-F238E27FC236}">
                <a16:creationId xmlns:a16="http://schemas.microsoft.com/office/drawing/2014/main" id="{D62BF0E5-31F4-49E3-E885-26FBC37CCAD6}"/>
              </a:ext>
            </a:extLst>
          </p:cNvPr>
          <p:cNvSpPr/>
          <p:nvPr/>
        </p:nvSpPr>
        <p:spPr>
          <a:xfrm>
            <a:off x="1637572" y="4064251"/>
            <a:ext cx="3086048" cy="1933975"/>
          </a:xfrm>
          <a:prstGeom prst="rect">
            <a:avLst/>
          </a:prstGeom>
          <a:solidFill>
            <a:srgbClr val="A5E1E7"/>
          </a:solidFill>
          <a:ln>
            <a:solidFill>
              <a:srgbClr val="292D7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2200" dirty="0">
                <a:solidFill>
                  <a:srgbClr val="292D78"/>
                </a:solidFill>
                <a:latin typeface="Arial" panose="020B0604020202020204" pitchFamily="34" charset="0"/>
                <a:cs typeface="Arial" panose="020B0604020202020204" pitchFamily="34" charset="0"/>
              </a:rPr>
              <a:t>Economic efficiency can suffer if inflation diverts activity from productive to speculative purposes.</a:t>
            </a:r>
          </a:p>
        </p:txBody>
      </p:sp>
      <p:sp>
        <p:nvSpPr>
          <p:cNvPr id="5" name="Rectangle 4">
            <a:extLst>
              <a:ext uri="{FF2B5EF4-FFF2-40B4-BE49-F238E27FC236}">
                <a16:creationId xmlns:a16="http://schemas.microsoft.com/office/drawing/2014/main" id="{6C608599-B812-83B7-9E0B-5EA0AF2EFA99}"/>
              </a:ext>
            </a:extLst>
          </p:cNvPr>
          <p:cNvSpPr/>
          <p:nvPr/>
        </p:nvSpPr>
        <p:spPr>
          <a:xfrm>
            <a:off x="5327819" y="4371349"/>
            <a:ext cx="5226609" cy="1319778"/>
          </a:xfrm>
          <a:prstGeom prst="rect">
            <a:avLst/>
          </a:prstGeom>
          <a:gradFill flip="none" rotWithShape="1">
            <a:gsLst>
              <a:gs pos="65000">
                <a:srgbClr val="E15D29">
                  <a:tint val="66000"/>
                  <a:satMod val="160000"/>
                </a:srgbClr>
              </a:gs>
              <a:gs pos="80000">
                <a:srgbClr val="E15D29">
                  <a:tint val="44500"/>
                  <a:satMod val="160000"/>
                </a:srgbClr>
              </a:gs>
              <a:gs pos="100000">
                <a:srgbClr val="E15D29">
                  <a:tint val="23500"/>
                  <a:satMod val="160000"/>
                </a:srgbClr>
              </a:gs>
            </a:gsLst>
            <a:path path="circle">
              <a:fillToRect l="100000" b="100000"/>
            </a:path>
            <a:tileRect t="-100000" r="-100000"/>
          </a:gradFill>
          <a:ln>
            <a:solidFill>
              <a:srgbClr val="E15D2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AU" sz="2200" dirty="0">
                <a:latin typeface="Arial" panose="020B0604020202020204" pitchFamily="34" charset="0"/>
                <a:cs typeface="Arial" panose="020B0604020202020204" pitchFamily="34" charset="0"/>
              </a:rPr>
              <a:t>The burden of inflation falls more on people on fixed incomes like pensions than those who have the funds to negotiate or speculate!</a:t>
            </a:r>
          </a:p>
        </p:txBody>
      </p:sp>
    </p:spTree>
    <p:extLst>
      <p:ext uri="{BB962C8B-B14F-4D97-AF65-F5344CB8AC3E}">
        <p14:creationId xmlns:p14="http://schemas.microsoft.com/office/powerpoint/2010/main" val="4859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lstStyle/>
          <a:p>
            <a:r>
              <a:rPr lang="en-US" dirty="0"/>
              <a:t>Inflation news</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TextBox 6">
            <a:extLst>
              <a:ext uri="{FF2B5EF4-FFF2-40B4-BE49-F238E27FC236}">
                <a16:creationId xmlns:a16="http://schemas.microsoft.com/office/drawing/2014/main" id="{02F69212-4236-8A4A-755A-DD99021A7590}"/>
              </a:ext>
            </a:extLst>
          </p:cNvPr>
          <p:cNvSpPr txBox="1"/>
          <p:nvPr/>
        </p:nvSpPr>
        <p:spPr>
          <a:xfrm>
            <a:off x="1291080" y="3722620"/>
            <a:ext cx="9763712" cy="2092881"/>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Access the latest inflation news from the </a:t>
            </a:r>
            <a:r>
              <a:rPr lang="en-US" sz="2600" dirty="0">
                <a:latin typeface="Arial" panose="020B0604020202020204" pitchFamily="34" charset="0"/>
                <a:cs typeface="Arial" panose="020B0604020202020204" pitchFamily="34" charset="0"/>
                <a:hlinkClick r:id="rId3"/>
              </a:rPr>
              <a:t>ABS website </a:t>
            </a:r>
            <a:r>
              <a:rPr lang="en-US" sz="2600" dirty="0">
                <a:latin typeface="Arial" panose="020B0604020202020204" pitchFamily="34" charset="0"/>
                <a:cs typeface="Arial" panose="020B0604020202020204" pitchFamily="34" charset="0"/>
              </a:rPr>
              <a:t>– the quarterly CPI update, and monthly inflation indicators. </a:t>
            </a:r>
          </a:p>
          <a:p>
            <a:endParaRPr lang="en-US" sz="2600" dirty="0"/>
          </a:p>
          <a:p>
            <a:r>
              <a:rPr lang="en-US" sz="2600" dirty="0">
                <a:latin typeface="Arial" panose="020B0604020202020204" pitchFamily="34" charset="0"/>
                <a:cs typeface="Arial" panose="020B0604020202020204" pitchFamily="34" charset="0"/>
              </a:rPr>
              <a:t>Look for headline and underlying rates; CPI by group; and analysis of  influences on prices over the period.</a:t>
            </a:r>
          </a:p>
        </p:txBody>
      </p:sp>
      <p:pic>
        <p:nvPicPr>
          <p:cNvPr id="3" name="Picture 2">
            <a:extLst>
              <a:ext uri="{FF2B5EF4-FFF2-40B4-BE49-F238E27FC236}">
                <a16:creationId xmlns:a16="http://schemas.microsoft.com/office/drawing/2014/main" id="{4496B9F5-E76C-DA94-C380-656F7F849B33}"/>
              </a:ext>
            </a:extLst>
          </p:cNvPr>
          <p:cNvPicPr>
            <a:picLocks noChangeAspect="1"/>
          </p:cNvPicPr>
          <p:nvPr/>
        </p:nvPicPr>
        <p:blipFill>
          <a:blip r:embed="rId4"/>
          <a:stretch>
            <a:fillRect/>
          </a:stretch>
        </p:blipFill>
        <p:spPr>
          <a:xfrm>
            <a:off x="1904898" y="1519017"/>
            <a:ext cx="8382204" cy="1909983"/>
          </a:xfrm>
          <a:prstGeom prst="rect">
            <a:avLst/>
          </a:prstGeom>
        </p:spPr>
      </p:pic>
    </p:spTree>
    <p:extLst>
      <p:ext uri="{BB962C8B-B14F-4D97-AF65-F5344CB8AC3E}">
        <p14:creationId xmlns:p14="http://schemas.microsoft.com/office/powerpoint/2010/main" val="368357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lstStyle/>
          <a:p>
            <a:r>
              <a:rPr lang="en-US" dirty="0"/>
              <a:t>ABS Media release</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6" name="Content Placeholder 5">
            <a:extLst>
              <a:ext uri="{FF2B5EF4-FFF2-40B4-BE49-F238E27FC236}">
                <a16:creationId xmlns:a16="http://schemas.microsoft.com/office/drawing/2014/main" id="{F805A0BF-172E-2946-85AA-D207B6C9EF8E}"/>
              </a:ext>
            </a:extLst>
          </p:cNvPr>
          <p:cNvSpPr>
            <a:spLocks noGrp="1"/>
          </p:cNvSpPr>
          <p:nvPr>
            <p:ph idx="1"/>
          </p:nvPr>
        </p:nvSpPr>
        <p:spPr>
          <a:xfrm>
            <a:off x="1291018" y="1302553"/>
            <a:ext cx="9763712" cy="3891748"/>
          </a:xfrm>
        </p:spPr>
        <p:txBody>
          <a:bodyPr>
            <a:normAutofit/>
          </a:bodyPr>
          <a:lstStyle/>
          <a:p>
            <a:pPr>
              <a:spcBef>
                <a:spcPts val="400"/>
              </a:spcBef>
            </a:pPr>
            <a:r>
              <a:rPr lang="en-AU" sz="2400" dirty="0"/>
              <a:t>The Consumer Price Index (CPI) rose 2.1 per cent in the March 2022 quarter and 5.1 per cent annually - the largest quarterly and annual rises since the introduction of the GST in 2020.</a:t>
            </a:r>
          </a:p>
          <a:p>
            <a:pPr>
              <a:spcBef>
                <a:spcPts val="400"/>
              </a:spcBef>
            </a:pPr>
            <a:r>
              <a:rPr lang="en-AU" sz="2400" dirty="0"/>
              <a:t>The most significant contributors to the annual rise in the CPI were new dwellings (+14 per cent) and automotive fuel (+35 per cent).</a:t>
            </a:r>
          </a:p>
          <a:p>
            <a:pPr>
              <a:spcBef>
                <a:spcPts val="400"/>
              </a:spcBef>
            </a:pPr>
            <a:r>
              <a:rPr lang="en-AU" sz="2400" dirty="0"/>
              <a:t>Continued shortages of building supplies and labour and ongoing strong demand contributed to price rises . . .  while the Ukraine-Russia war pushed the automotive fuel series to record levels.</a:t>
            </a:r>
            <a:endParaRPr lang="en-US" sz="2400" dirty="0"/>
          </a:p>
        </p:txBody>
      </p:sp>
      <p:sp>
        <p:nvSpPr>
          <p:cNvPr id="3" name="TextBox 2">
            <a:extLst>
              <a:ext uri="{FF2B5EF4-FFF2-40B4-BE49-F238E27FC236}">
                <a16:creationId xmlns:a16="http://schemas.microsoft.com/office/drawing/2014/main" id="{6E1195EE-EAA3-1EB7-17AA-98B3F12ECFC5}"/>
              </a:ext>
            </a:extLst>
          </p:cNvPr>
          <p:cNvSpPr txBox="1"/>
          <p:nvPr/>
        </p:nvSpPr>
        <p:spPr>
          <a:xfrm>
            <a:off x="1714153" y="5324614"/>
            <a:ext cx="8917441" cy="461665"/>
          </a:xfrm>
          <a:prstGeom prst="rect">
            <a:avLst/>
          </a:prstGeom>
          <a:noFill/>
        </p:spPr>
        <p:txBody>
          <a:bodyPr wrap="none" rtlCol="0">
            <a:spAutoFit/>
          </a:bodyPr>
          <a:lstStyle/>
          <a:p>
            <a:r>
              <a:rPr lang="en-US" sz="2400" i="1" dirty="0">
                <a:solidFill>
                  <a:srgbClr val="A11051"/>
                </a:solidFill>
                <a:latin typeface="Calibri" panose="020F0502020204030204" pitchFamily="34" charset="0"/>
                <a:cs typeface="Calibri" panose="020F0502020204030204" pitchFamily="34" charset="0"/>
              </a:rPr>
              <a:t>Identify possible cost and demand factors behind the surge in inflation</a:t>
            </a:r>
          </a:p>
        </p:txBody>
      </p:sp>
      <p:sp>
        <p:nvSpPr>
          <p:cNvPr id="5" name="TextBox 4">
            <a:extLst>
              <a:ext uri="{FF2B5EF4-FFF2-40B4-BE49-F238E27FC236}">
                <a16:creationId xmlns:a16="http://schemas.microsoft.com/office/drawing/2014/main" id="{8DE62F9E-BBCD-12CC-4F37-3E8066ED41F7}"/>
              </a:ext>
            </a:extLst>
          </p:cNvPr>
          <p:cNvSpPr txBox="1"/>
          <p:nvPr/>
        </p:nvSpPr>
        <p:spPr>
          <a:xfrm>
            <a:off x="8551390" y="511497"/>
            <a:ext cx="1860574" cy="523220"/>
          </a:xfrm>
          <a:prstGeom prst="rect">
            <a:avLst/>
          </a:prstGeom>
          <a:noFill/>
        </p:spPr>
        <p:txBody>
          <a:bodyPr wrap="none" rtlCol="0">
            <a:spAutoFit/>
          </a:bodyPr>
          <a:lstStyle/>
          <a:p>
            <a:r>
              <a:rPr lang="en-US" sz="2800" i="1" dirty="0"/>
              <a:t>(April 2022)</a:t>
            </a:r>
          </a:p>
        </p:txBody>
      </p:sp>
    </p:spTree>
    <p:extLst>
      <p:ext uri="{BB962C8B-B14F-4D97-AF65-F5344CB8AC3E}">
        <p14:creationId xmlns:p14="http://schemas.microsoft.com/office/powerpoint/2010/main" val="4131761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lstStyle/>
          <a:p>
            <a:r>
              <a:rPr lang="en-US" dirty="0"/>
              <a:t>Sample news - inflation</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23</a:t>
            </a:fld>
            <a:endParaRPr lang="en-US" dirty="0"/>
          </a:p>
        </p:txBody>
      </p:sp>
      <p:sp>
        <p:nvSpPr>
          <p:cNvPr id="6" name="Content Placeholder 5">
            <a:extLst>
              <a:ext uri="{FF2B5EF4-FFF2-40B4-BE49-F238E27FC236}">
                <a16:creationId xmlns:a16="http://schemas.microsoft.com/office/drawing/2014/main" id="{F805A0BF-172E-2946-85AA-D207B6C9EF8E}"/>
              </a:ext>
            </a:extLst>
          </p:cNvPr>
          <p:cNvSpPr>
            <a:spLocks noGrp="1"/>
          </p:cNvSpPr>
          <p:nvPr>
            <p:ph idx="1"/>
          </p:nvPr>
        </p:nvSpPr>
        <p:spPr>
          <a:xfrm>
            <a:off x="1291080" y="1536701"/>
            <a:ext cx="9763712" cy="4064000"/>
          </a:xfrm>
        </p:spPr>
        <p:txBody>
          <a:bodyPr>
            <a:normAutofit fontScale="92500"/>
          </a:bodyPr>
          <a:lstStyle/>
          <a:p>
            <a:r>
              <a:rPr lang="en-US" sz="2400" dirty="0">
                <a:hlinkClick r:id="rId3"/>
              </a:rPr>
              <a:t>July 28, 2021 </a:t>
            </a:r>
            <a:r>
              <a:rPr lang="en-AU" sz="2400" dirty="0"/>
              <a:t>Now that Australia’s inflation rate is 3.8%. Is it time to worry? (John Hawkins. The Conversation).</a:t>
            </a:r>
            <a:endParaRPr lang="en-US" sz="2400" dirty="0">
              <a:hlinkClick r:id="rId4"/>
            </a:endParaRPr>
          </a:p>
          <a:p>
            <a:r>
              <a:rPr lang="en-US" sz="2400" dirty="0">
                <a:hlinkClick r:id="rId5"/>
              </a:rPr>
              <a:t>April 3, 2022 </a:t>
            </a:r>
            <a:r>
              <a:rPr lang="en-AU" sz="2400" dirty="0"/>
              <a:t>China’s crisis and inflation could impact Australia’s economy (</a:t>
            </a:r>
            <a:r>
              <a:rPr lang="en-AU" sz="2400" dirty="0" err="1"/>
              <a:t>Tarric</a:t>
            </a:r>
            <a:r>
              <a:rPr lang="en-AU" sz="2400" dirty="0"/>
              <a:t> Brooker).</a:t>
            </a:r>
            <a:endParaRPr lang="en-US" sz="2400" dirty="0">
              <a:hlinkClick r:id="rId4"/>
            </a:endParaRPr>
          </a:p>
          <a:p>
            <a:r>
              <a:rPr lang="en-US" sz="2400" dirty="0">
                <a:hlinkClick r:id="rId4"/>
              </a:rPr>
              <a:t>April 28, 2022 </a:t>
            </a:r>
            <a:r>
              <a:rPr lang="en-US" sz="2400" dirty="0"/>
              <a:t> Reuters: </a:t>
            </a:r>
            <a:r>
              <a:rPr lang="en-AU" sz="2400" dirty="0"/>
              <a:t>Australian inflation hits 20-yr high (Wayne Cole).</a:t>
            </a:r>
          </a:p>
          <a:p>
            <a:r>
              <a:rPr lang="en-US" sz="2400" dirty="0">
                <a:hlinkClick r:id="rId6"/>
              </a:rPr>
              <a:t>April 6, 2023  </a:t>
            </a:r>
            <a:r>
              <a:rPr lang="en-US" sz="2400" dirty="0"/>
              <a:t>ABC: </a:t>
            </a:r>
            <a:r>
              <a:rPr lang="en-AU" sz="2400" dirty="0"/>
              <a:t>Higher oil prices could fuel inflation (video).</a:t>
            </a:r>
          </a:p>
          <a:p>
            <a:r>
              <a:rPr lang="en-US" sz="2400" dirty="0">
                <a:hlinkClick r:id="rId7"/>
              </a:rPr>
              <a:t>January 2, 2024  </a:t>
            </a:r>
            <a:r>
              <a:rPr lang="en-US" sz="2400" dirty="0"/>
              <a:t>Republic World: </a:t>
            </a:r>
            <a:r>
              <a:rPr lang="en-AU" sz="2400" i="0" u="none" strike="noStrike" dirty="0">
                <a:solidFill>
                  <a:srgbClr val="000000"/>
                </a:solidFill>
                <a:effectLst/>
              </a:rPr>
              <a:t>Red flags from the Red Sea (Rajat Mishra)</a:t>
            </a:r>
          </a:p>
          <a:p>
            <a:endParaRPr lang="en-AU" dirty="0"/>
          </a:p>
          <a:p>
            <a:endParaRPr lang="en-AU" dirty="0"/>
          </a:p>
          <a:p>
            <a:endParaRPr lang="en-AU" dirty="0"/>
          </a:p>
          <a:p>
            <a:endParaRPr lang="en-AU" dirty="0"/>
          </a:p>
          <a:p>
            <a:endParaRPr lang="en-AU" sz="1200" dirty="0"/>
          </a:p>
          <a:p>
            <a:endParaRPr lang="en-US" dirty="0"/>
          </a:p>
          <a:p>
            <a:endParaRPr lang="en-US" dirty="0"/>
          </a:p>
          <a:p>
            <a:endParaRPr lang="en-US" dirty="0"/>
          </a:p>
        </p:txBody>
      </p:sp>
    </p:spTree>
    <p:extLst>
      <p:ext uri="{BB962C8B-B14F-4D97-AF65-F5344CB8AC3E}">
        <p14:creationId xmlns:p14="http://schemas.microsoft.com/office/powerpoint/2010/main" val="2820266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solidFill>
                  <a:srgbClr val="C00000"/>
                </a:solidFill>
              </a:rPr>
              <a:t>review</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6" name="Content Placeholder 5">
            <a:extLst>
              <a:ext uri="{FF2B5EF4-FFF2-40B4-BE49-F238E27FC236}">
                <a16:creationId xmlns:a16="http://schemas.microsoft.com/office/drawing/2014/main" id="{F805A0BF-172E-2946-85AA-D207B6C9EF8E}"/>
              </a:ext>
            </a:extLst>
          </p:cNvPr>
          <p:cNvSpPr>
            <a:spLocks noGrp="1"/>
          </p:cNvSpPr>
          <p:nvPr>
            <p:ph idx="1"/>
          </p:nvPr>
        </p:nvSpPr>
        <p:spPr>
          <a:xfrm>
            <a:off x="1291111" y="1397000"/>
            <a:ext cx="9763712" cy="4064000"/>
          </a:xfrm>
        </p:spPr>
        <p:txBody>
          <a:bodyPr>
            <a:noAutofit/>
          </a:bodyPr>
          <a:lstStyle/>
          <a:p>
            <a:pPr marL="0" indent="0">
              <a:buNone/>
            </a:pPr>
            <a:r>
              <a:rPr lang="en-AU" dirty="0"/>
              <a:t>What is always indicated by an increase in the Consumer Prices Index (CPI)?</a:t>
            </a:r>
          </a:p>
          <a:p>
            <a:pPr marL="720725" indent="-720725">
              <a:buNone/>
            </a:pPr>
            <a:r>
              <a:rPr lang="en-AU" dirty="0"/>
              <a:t>(a) 	An increase in consumer spending in an economy.</a:t>
            </a:r>
          </a:p>
          <a:p>
            <a:pPr marL="720725" indent="-720725">
              <a:buNone/>
            </a:pPr>
            <a:r>
              <a:rPr lang="en-US" dirty="0"/>
              <a:t>(b) 	</a:t>
            </a:r>
            <a:r>
              <a:rPr lang="en-AU" dirty="0"/>
              <a:t>An increase in living standards</a:t>
            </a:r>
            <a:r>
              <a:rPr lang="en-US" dirty="0"/>
              <a:t>.</a:t>
            </a:r>
          </a:p>
          <a:p>
            <a:pPr marL="720725" indent="-720725">
              <a:buNone/>
            </a:pPr>
            <a:r>
              <a:rPr lang="en-US" dirty="0"/>
              <a:t>(c) 	</a:t>
            </a:r>
            <a:r>
              <a:rPr lang="en-AU" dirty="0"/>
              <a:t>An increase in the average cost of living</a:t>
            </a:r>
            <a:r>
              <a:rPr lang="en-US" dirty="0"/>
              <a:t>.</a:t>
            </a:r>
          </a:p>
          <a:p>
            <a:pPr marL="720725" indent="-720725">
              <a:buNone/>
            </a:pPr>
            <a:r>
              <a:rPr lang="en-AU" dirty="0"/>
              <a:t>(d) 	An increase in the purchasing power of money</a:t>
            </a:r>
            <a:r>
              <a:rPr lang="en-US" dirty="0"/>
              <a:t>.</a:t>
            </a:r>
            <a:endParaRPr lang="en-AU" dirty="0"/>
          </a:p>
          <a:p>
            <a:pPr marL="0" indent="0">
              <a:lnSpc>
                <a:spcPct val="110000"/>
              </a:lnSpc>
              <a:buNone/>
            </a:pPr>
            <a:endParaRPr lang="en-AU" i="1" dirty="0"/>
          </a:p>
          <a:p>
            <a:pPr marL="0" indent="0">
              <a:lnSpc>
                <a:spcPct val="110000"/>
              </a:lnSpc>
              <a:buNone/>
            </a:pPr>
            <a:endParaRPr lang="en-AU" dirty="0"/>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dirty="0"/>
          </a:p>
        </p:txBody>
      </p:sp>
      <p:sp>
        <p:nvSpPr>
          <p:cNvPr id="3" name="5-point Star 2">
            <a:extLst>
              <a:ext uri="{FF2B5EF4-FFF2-40B4-BE49-F238E27FC236}">
                <a16:creationId xmlns:a16="http://schemas.microsoft.com/office/drawing/2014/main" id="{993F0B73-D919-602C-B186-3115239D36CA}"/>
              </a:ext>
            </a:extLst>
          </p:cNvPr>
          <p:cNvSpPr/>
          <p:nvPr/>
        </p:nvSpPr>
        <p:spPr>
          <a:xfrm>
            <a:off x="1183320" y="3823138"/>
            <a:ext cx="691376" cy="5798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8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solidFill>
                  <a:srgbClr val="C00000"/>
                </a:solidFill>
              </a:rPr>
              <a:t>review</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6" name="Content Placeholder 5">
            <a:extLst>
              <a:ext uri="{FF2B5EF4-FFF2-40B4-BE49-F238E27FC236}">
                <a16:creationId xmlns:a16="http://schemas.microsoft.com/office/drawing/2014/main" id="{F805A0BF-172E-2946-85AA-D207B6C9EF8E}"/>
              </a:ext>
            </a:extLst>
          </p:cNvPr>
          <p:cNvSpPr>
            <a:spLocks noGrp="1"/>
          </p:cNvSpPr>
          <p:nvPr>
            <p:ph idx="1"/>
          </p:nvPr>
        </p:nvSpPr>
        <p:spPr>
          <a:xfrm>
            <a:off x="1291110" y="1397000"/>
            <a:ext cx="9886641" cy="4064000"/>
          </a:xfrm>
        </p:spPr>
        <p:txBody>
          <a:bodyPr>
            <a:noAutofit/>
          </a:bodyPr>
          <a:lstStyle/>
          <a:p>
            <a:pPr marL="0" indent="0">
              <a:buNone/>
            </a:pPr>
            <a:r>
              <a:rPr lang="en-US" dirty="0"/>
              <a:t>Some goods take a greater percentage of a typical household’s total spending than others. How is this accounted for in the construction of a consumer price index?</a:t>
            </a:r>
          </a:p>
          <a:p>
            <a:pPr marL="673100" indent="-673100">
              <a:buNone/>
            </a:pPr>
            <a:r>
              <a:rPr lang="en-US" dirty="0"/>
              <a:t>(a) 	By deducting the goods.</a:t>
            </a:r>
          </a:p>
          <a:p>
            <a:pPr marL="673100" indent="-673100">
              <a:buNone/>
            </a:pPr>
            <a:r>
              <a:rPr lang="en-US" dirty="0"/>
              <a:t>(b) 	By giving a weight to the goods.</a:t>
            </a:r>
          </a:p>
          <a:p>
            <a:pPr marL="673100" indent="-673100">
              <a:buNone/>
            </a:pPr>
            <a:r>
              <a:rPr lang="en-US" dirty="0"/>
              <a:t>(c) 	By taking an average of price fluctuations during a year.</a:t>
            </a:r>
          </a:p>
          <a:p>
            <a:pPr marL="673100" indent="-673100">
              <a:buNone/>
            </a:pPr>
            <a:r>
              <a:rPr lang="en-US" dirty="0"/>
              <a:t>(d) 	By using the price elasticity of demand for the goods.</a:t>
            </a:r>
            <a:endParaRPr lang="en-AU" i="1" dirty="0"/>
          </a:p>
          <a:p>
            <a:pPr marL="0" indent="0">
              <a:lnSpc>
                <a:spcPct val="110000"/>
              </a:lnSpc>
              <a:buNone/>
            </a:pPr>
            <a:endParaRPr lang="en-AU" dirty="0"/>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dirty="0"/>
          </a:p>
        </p:txBody>
      </p:sp>
      <p:sp>
        <p:nvSpPr>
          <p:cNvPr id="3" name="5-point Star 2">
            <a:extLst>
              <a:ext uri="{FF2B5EF4-FFF2-40B4-BE49-F238E27FC236}">
                <a16:creationId xmlns:a16="http://schemas.microsoft.com/office/drawing/2014/main" id="{993F0B73-D919-602C-B186-3115239D36CA}"/>
              </a:ext>
            </a:extLst>
          </p:cNvPr>
          <p:cNvSpPr/>
          <p:nvPr/>
        </p:nvSpPr>
        <p:spPr>
          <a:xfrm>
            <a:off x="1291080" y="3712098"/>
            <a:ext cx="691376" cy="5798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2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solidFill>
                  <a:srgbClr val="C00000"/>
                </a:solidFill>
              </a:rPr>
              <a:t>review</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6" name="Content Placeholder 5">
            <a:extLst>
              <a:ext uri="{FF2B5EF4-FFF2-40B4-BE49-F238E27FC236}">
                <a16:creationId xmlns:a16="http://schemas.microsoft.com/office/drawing/2014/main" id="{F805A0BF-172E-2946-85AA-D207B6C9EF8E}"/>
              </a:ext>
            </a:extLst>
          </p:cNvPr>
          <p:cNvSpPr>
            <a:spLocks noGrp="1"/>
          </p:cNvSpPr>
          <p:nvPr>
            <p:ph idx="1"/>
          </p:nvPr>
        </p:nvSpPr>
        <p:spPr>
          <a:xfrm>
            <a:off x="1291111" y="1397000"/>
            <a:ext cx="9763712" cy="4064000"/>
          </a:xfrm>
        </p:spPr>
        <p:txBody>
          <a:bodyPr>
            <a:noAutofit/>
          </a:bodyPr>
          <a:lstStyle/>
          <a:p>
            <a:pPr marL="0" indent="0">
              <a:buNone/>
            </a:pPr>
            <a:r>
              <a:rPr lang="en-US" dirty="0"/>
              <a:t>The two largest categories in the CPI basket are</a:t>
            </a:r>
            <a:endParaRPr lang="en-AU" dirty="0"/>
          </a:p>
          <a:p>
            <a:pPr marL="0" indent="0">
              <a:buNone/>
            </a:pPr>
            <a:r>
              <a:rPr lang="en-US" dirty="0"/>
              <a:t>(a)	transport and health.</a:t>
            </a:r>
            <a:endParaRPr lang="en-AU" dirty="0"/>
          </a:p>
          <a:p>
            <a:pPr marL="0" indent="0">
              <a:buNone/>
            </a:pPr>
            <a:r>
              <a:rPr lang="en-US" dirty="0"/>
              <a:t>(b)	food and entertainment.</a:t>
            </a:r>
            <a:endParaRPr lang="en-AU" dirty="0"/>
          </a:p>
          <a:p>
            <a:pPr marL="0" indent="0">
              <a:buNone/>
            </a:pPr>
            <a:r>
              <a:rPr lang="en-US" dirty="0"/>
              <a:t>(c)	clothing and food.</a:t>
            </a:r>
            <a:endParaRPr lang="en-AU" dirty="0"/>
          </a:p>
          <a:p>
            <a:pPr marL="0" indent="0">
              <a:buNone/>
            </a:pPr>
            <a:r>
              <a:rPr lang="en-US" dirty="0"/>
              <a:t>(d)	housing and food.</a:t>
            </a:r>
            <a:endParaRPr lang="en-AU" dirty="0"/>
          </a:p>
          <a:p>
            <a:pPr marL="0" indent="0" fontAlgn="base">
              <a:lnSpc>
                <a:spcPct val="110000"/>
              </a:lnSpc>
              <a:buNone/>
            </a:pPr>
            <a:endParaRPr lang="en-AU" i="1" dirty="0"/>
          </a:p>
          <a:p>
            <a:pPr marL="0" indent="0">
              <a:lnSpc>
                <a:spcPct val="110000"/>
              </a:lnSpc>
              <a:buNone/>
            </a:pPr>
            <a:endParaRPr lang="en-AU" i="1" dirty="0"/>
          </a:p>
          <a:p>
            <a:pPr marL="0" indent="0">
              <a:lnSpc>
                <a:spcPct val="110000"/>
              </a:lnSpc>
              <a:buNone/>
            </a:pPr>
            <a:endParaRPr lang="en-AU" dirty="0"/>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dirty="0"/>
          </a:p>
        </p:txBody>
      </p:sp>
      <p:sp>
        <p:nvSpPr>
          <p:cNvPr id="3" name="5-point Star 2">
            <a:extLst>
              <a:ext uri="{FF2B5EF4-FFF2-40B4-BE49-F238E27FC236}">
                <a16:creationId xmlns:a16="http://schemas.microsoft.com/office/drawing/2014/main" id="{993F0B73-D919-602C-B186-3115239D36CA}"/>
              </a:ext>
            </a:extLst>
          </p:cNvPr>
          <p:cNvSpPr/>
          <p:nvPr/>
        </p:nvSpPr>
        <p:spPr>
          <a:xfrm>
            <a:off x="1291080" y="3951430"/>
            <a:ext cx="691376" cy="5798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4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solidFill>
                  <a:srgbClr val="C00000"/>
                </a:solidFill>
              </a:rPr>
              <a:t>review</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6" name="Content Placeholder 5">
            <a:extLst>
              <a:ext uri="{FF2B5EF4-FFF2-40B4-BE49-F238E27FC236}">
                <a16:creationId xmlns:a16="http://schemas.microsoft.com/office/drawing/2014/main" id="{F805A0BF-172E-2946-85AA-D207B6C9EF8E}"/>
              </a:ext>
            </a:extLst>
          </p:cNvPr>
          <p:cNvSpPr>
            <a:spLocks noGrp="1"/>
          </p:cNvSpPr>
          <p:nvPr>
            <p:ph idx="1"/>
          </p:nvPr>
        </p:nvSpPr>
        <p:spPr>
          <a:xfrm>
            <a:off x="1291111" y="1397000"/>
            <a:ext cx="9763712" cy="4064000"/>
          </a:xfrm>
        </p:spPr>
        <p:txBody>
          <a:bodyPr>
            <a:noAutofit/>
          </a:bodyPr>
          <a:lstStyle/>
          <a:p>
            <a:pPr marL="0" indent="0">
              <a:buNone/>
            </a:pPr>
            <a:r>
              <a:rPr lang="en-US" dirty="0"/>
              <a:t>Refer to the values of the Consumer Price Index for year 1  and year 2. The inflation rate for year 2 was equal to</a:t>
            </a:r>
            <a:endParaRPr lang="en-AU" dirty="0"/>
          </a:p>
          <a:p>
            <a:pPr marL="0" indent="0">
              <a:buNone/>
            </a:pPr>
            <a:r>
              <a:rPr lang="en-US" dirty="0"/>
              <a:t>(a) 	8.5 percent.</a:t>
            </a:r>
            <a:endParaRPr lang="en-AU" dirty="0"/>
          </a:p>
          <a:p>
            <a:pPr marL="0" indent="0">
              <a:buNone/>
            </a:pPr>
            <a:r>
              <a:rPr lang="en-US" dirty="0"/>
              <a:t>(b) 	10 percent.</a:t>
            </a:r>
            <a:endParaRPr lang="en-AU" dirty="0"/>
          </a:p>
          <a:p>
            <a:pPr marL="0" indent="0">
              <a:buNone/>
            </a:pPr>
            <a:r>
              <a:rPr lang="en-US" dirty="0"/>
              <a:t>(c) 	2.8 percent.</a:t>
            </a:r>
            <a:endParaRPr lang="en-AU" dirty="0"/>
          </a:p>
          <a:p>
            <a:pPr marL="0" indent="0">
              <a:buNone/>
            </a:pPr>
            <a:r>
              <a:rPr lang="en-US" dirty="0"/>
              <a:t>(d) 	3.0 percent.</a:t>
            </a:r>
            <a:endParaRPr lang="en-AU" dirty="0"/>
          </a:p>
          <a:p>
            <a:pPr marL="0" indent="0" fontAlgn="base">
              <a:lnSpc>
                <a:spcPct val="110000"/>
              </a:lnSpc>
              <a:buNone/>
            </a:pPr>
            <a:endParaRPr lang="en-AU" i="1" dirty="0"/>
          </a:p>
          <a:p>
            <a:pPr marL="0" indent="0">
              <a:lnSpc>
                <a:spcPct val="110000"/>
              </a:lnSpc>
              <a:buNone/>
            </a:pPr>
            <a:endParaRPr lang="en-AU" i="1" dirty="0"/>
          </a:p>
          <a:p>
            <a:pPr marL="0" indent="0">
              <a:lnSpc>
                <a:spcPct val="110000"/>
              </a:lnSpc>
              <a:buNone/>
            </a:pPr>
            <a:endParaRPr lang="en-AU" dirty="0"/>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dirty="0"/>
          </a:p>
        </p:txBody>
      </p:sp>
      <p:sp>
        <p:nvSpPr>
          <p:cNvPr id="3" name="5-point Star 2">
            <a:extLst>
              <a:ext uri="{FF2B5EF4-FFF2-40B4-BE49-F238E27FC236}">
                <a16:creationId xmlns:a16="http://schemas.microsoft.com/office/drawing/2014/main" id="{993F0B73-D919-602C-B186-3115239D36CA}"/>
              </a:ext>
            </a:extLst>
          </p:cNvPr>
          <p:cNvSpPr/>
          <p:nvPr/>
        </p:nvSpPr>
        <p:spPr>
          <a:xfrm>
            <a:off x="1269623" y="3825306"/>
            <a:ext cx="691376" cy="5798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18C0B6CC-8EC7-053D-75A6-46C027B1DDA7}"/>
              </a:ext>
            </a:extLst>
          </p:cNvPr>
          <p:cNvGraphicFramePr>
            <a:graphicFrameLocks noGrp="1"/>
          </p:cNvGraphicFramePr>
          <p:nvPr>
            <p:extLst>
              <p:ext uri="{D42A27DB-BD31-4B8C-83A1-F6EECF244321}">
                <p14:modId xmlns:p14="http://schemas.microsoft.com/office/powerpoint/2010/main" val="2546258081"/>
              </p:ext>
            </p:extLst>
          </p:nvPr>
        </p:nvGraphicFramePr>
        <p:xfrm>
          <a:off x="6096000" y="3021682"/>
          <a:ext cx="3316508" cy="1607247"/>
        </p:xfrm>
        <a:graphic>
          <a:graphicData uri="http://schemas.openxmlformats.org/drawingml/2006/table">
            <a:tbl>
              <a:tblPr>
                <a:tableStyleId>{327F97BB-C833-4FB7-BDE5-3F7075034690}</a:tableStyleId>
              </a:tblPr>
              <a:tblGrid>
                <a:gridCol w="1658254">
                  <a:extLst>
                    <a:ext uri="{9D8B030D-6E8A-4147-A177-3AD203B41FA5}">
                      <a16:colId xmlns:a16="http://schemas.microsoft.com/office/drawing/2014/main" val="14344772"/>
                    </a:ext>
                  </a:extLst>
                </a:gridCol>
                <a:gridCol w="1658254">
                  <a:extLst>
                    <a:ext uri="{9D8B030D-6E8A-4147-A177-3AD203B41FA5}">
                      <a16:colId xmlns:a16="http://schemas.microsoft.com/office/drawing/2014/main" val="4072582132"/>
                    </a:ext>
                  </a:extLst>
                </a:gridCol>
              </a:tblGrid>
              <a:tr h="535749">
                <a:tc>
                  <a:txBody>
                    <a:bodyPr/>
                    <a:lstStyle/>
                    <a:p>
                      <a:pPr algn="ctr"/>
                      <a:r>
                        <a:rPr lang="en-US" sz="2800" dirty="0">
                          <a:solidFill>
                            <a:schemeClr val="tx1"/>
                          </a:solidFill>
                          <a:effectLst/>
                        </a:rPr>
                        <a:t>Year</a:t>
                      </a:r>
                      <a:endParaRPr lang="en-AU" sz="2800" b="0" i="0" dirty="0">
                        <a:solidFill>
                          <a:schemeClr val="tx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800" dirty="0">
                          <a:solidFill>
                            <a:schemeClr val="tx1"/>
                          </a:solidFill>
                          <a:effectLst/>
                        </a:rPr>
                        <a:t>CPI</a:t>
                      </a:r>
                      <a:endParaRPr lang="en-AU" sz="2800" b="0" i="0" dirty="0">
                        <a:solidFill>
                          <a:schemeClr val="tx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75233959"/>
                  </a:ext>
                </a:extLst>
              </a:tr>
              <a:tr h="535749">
                <a:tc>
                  <a:txBody>
                    <a:bodyPr/>
                    <a:lstStyle/>
                    <a:p>
                      <a:pPr algn="ctr"/>
                      <a:r>
                        <a:rPr lang="en-US" sz="2800" dirty="0">
                          <a:solidFill>
                            <a:schemeClr val="tx1"/>
                          </a:solidFill>
                          <a:effectLst/>
                        </a:rPr>
                        <a:t>1</a:t>
                      </a:r>
                      <a:endParaRPr lang="en-AU" sz="2800" b="0" i="0" dirty="0">
                        <a:solidFill>
                          <a:schemeClr val="tx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800" dirty="0">
                          <a:solidFill>
                            <a:schemeClr val="tx1"/>
                          </a:solidFill>
                          <a:effectLst/>
                        </a:rPr>
                        <a:t>107</a:t>
                      </a:r>
                      <a:endParaRPr lang="en-AU" sz="2800" b="0" i="0" dirty="0">
                        <a:solidFill>
                          <a:schemeClr val="tx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32168276"/>
                  </a:ext>
                </a:extLst>
              </a:tr>
              <a:tr h="535749">
                <a:tc>
                  <a:txBody>
                    <a:bodyPr/>
                    <a:lstStyle/>
                    <a:p>
                      <a:pPr algn="ctr"/>
                      <a:r>
                        <a:rPr lang="en-US" sz="2800" dirty="0">
                          <a:solidFill>
                            <a:schemeClr val="tx1"/>
                          </a:solidFill>
                          <a:effectLst/>
                        </a:rPr>
                        <a:t>2</a:t>
                      </a:r>
                      <a:endParaRPr lang="en-AU" sz="2800" b="0" i="0" dirty="0">
                        <a:solidFill>
                          <a:schemeClr val="tx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800" dirty="0">
                          <a:solidFill>
                            <a:schemeClr val="tx1"/>
                          </a:solidFill>
                          <a:effectLst/>
                        </a:rPr>
                        <a:t>110</a:t>
                      </a:r>
                      <a:endParaRPr lang="en-AU" sz="2800" b="0" i="0" dirty="0">
                        <a:solidFill>
                          <a:schemeClr val="tx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63125540"/>
                  </a:ext>
                </a:extLst>
              </a:tr>
            </a:tbl>
          </a:graphicData>
        </a:graphic>
      </p:graphicFrame>
    </p:spTree>
    <p:extLst>
      <p:ext uri="{BB962C8B-B14F-4D97-AF65-F5344CB8AC3E}">
        <p14:creationId xmlns:p14="http://schemas.microsoft.com/office/powerpoint/2010/main" val="116089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solidFill>
                  <a:srgbClr val="C00000"/>
                </a:solidFill>
              </a:rPr>
              <a:t>review</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6" name="Content Placeholder 5">
            <a:extLst>
              <a:ext uri="{FF2B5EF4-FFF2-40B4-BE49-F238E27FC236}">
                <a16:creationId xmlns:a16="http://schemas.microsoft.com/office/drawing/2014/main" id="{F805A0BF-172E-2946-85AA-D207B6C9EF8E}"/>
              </a:ext>
            </a:extLst>
          </p:cNvPr>
          <p:cNvSpPr>
            <a:spLocks noGrp="1"/>
          </p:cNvSpPr>
          <p:nvPr>
            <p:ph idx="1"/>
          </p:nvPr>
        </p:nvSpPr>
        <p:spPr>
          <a:xfrm>
            <a:off x="1291111" y="1397000"/>
            <a:ext cx="9763712" cy="4064000"/>
          </a:xfrm>
        </p:spPr>
        <p:txBody>
          <a:bodyPr>
            <a:noAutofit/>
          </a:bodyPr>
          <a:lstStyle/>
          <a:p>
            <a:pPr marL="0" indent="0">
              <a:buNone/>
            </a:pPr>
            <a:r>
              <a:rPr lang="en-US" dirty="0"/>
              <a:t>Refer to the Consumer Price Index data below.</a:t>
            </a:r>
            <a:r>
              <a:rPr lang="en-AU" dirty="0"/>
              <a:t> </a:t>
            </a:r>
            <a:r>
              <a:rPr lang="en-US" dirty="0"/>
              <a:t>The inflation rate over the period shown in the table is</a:t>
            </a:r>
            <a:endParaRPr lang="en-AU" dirty="0"/>
          </a:p>
          <a:p>
            <a:pPr marL="0" indent="0">
              <a:buNone/>
            </a:pPr>
            <a:r>
              <a:rPr lang="en-US" dirty="0"/>
              <a:t>(a)	increasing.</a:t>
            </a:r>
            <a:endParaRPr lang="en-AU" dirty="0"/>
          </a:p>
          <a:p>
            <a:pPr marL="0" indent="0">
              <a:buNone/>
            </a:pPr>
            <a:r>
              <a:rPr lang="en-US" dirty="0"/>
              <a:t>(b)	decreasing.</a:t>
            </a:r>
            <a:endParaRPr lang="en-AU" dirty="0"/>
          </a:p>
          <a:p>
            <a:pPr marL="0" indent="0">
              <a:buNone/>
            </a:pPr>
            <a:r>
              <a:rPr lang="en-US" dirty="0"/>
              <a:t>C.	constant.</a:t>
            </a:r>
            <a:endParaRPr lang="en-AU" dirty="0"/>
          </a:p>
          <a:p>
            <a:pPr marL="0" indent="0">
              <a:buNone/>
            </a:pPr>
            <a:r>
              <a:rPr lang="en-US" dirty="0"/>
              <a:t>(d)	indeterminate.</a:t>
            </a:r>
            <a:endParaRPr lang="en-AU" dirty="0"/>
          </a:p>
          <a:p>
            <a:pPr marL="0" indent="0" fontAlgn="base">
              <a:lnSpc>
                <a:spcPct val="110000"/>
              </a:lnSpc>
              <a:buNone/>
            </a:pPr>
            <a:endParaRPr lang="en-AU" i="1" dirty="0"/>
          </a:p>
          <a:p>
            <a:pPr marL="0" indent="0">
              <a:lnSpc>
                <a:spcPct val="110000"/>
              </a:lnSpc>
              <a:buNone/>
            </a:pPr>
            <a:endParaRPr lang="en-AU" i="1" dirty="0"/>
          </a:p>
          <a:p>
            <a:pPr marL="0" indent="0">
              <a:lnSpc>
                <a:spcPct val="110000"/>
              </a:lnSpc>
              <a:buNone/>
            </a:pPr>
            <a:endParaRPr lang="en-AU" dirty="0"/>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dirty="0"/>
          </a:p>
        </p:txBody>
      </p:sp>
      <p:sp>
        <p:nvSpPr>
          <p:cNvPr id="3" name="5-point Star 2">
            <a:extLst>
              <a:ext uri="{FF2B5EF4-FFF2-40B4-BE49-F238E27FC236}">
                <a16:creationId xmlns:a16="http://schemas.microsoft.com/office/drawing/2014/main" id="{993F0B73-D919-602C-B186-3115239D36CA}"/>
              </a:ext>
            </a:extLst>
          </p:cNvPr>
          <p:cNvSpPr/>
          <p:nvPr/>
        </p:nvSpPr>
        <p:spPr>
          <a:xfrm>
            <a:off x="1291080" y="3209332"/>
            <a:ext cx="691376" cy="5798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18C0B6CC-8EC7-053D-75A6-46C027B1DDA7}"/>
              </a:ext>
            </a:extLst>
          </p:cNvPr>
          <p:cNvGraphicFramePr>
            <a:graphicFrameLocks noGrp="1"/>
          </p:cNvGraphicFramePr>
          <p:nvPr>
            <p:extLst>
              <p:ext uri="{D42A27DB-BD31-4B8C-83A1-F6EECF244321}">
                <p14:modId xmlns:p14="http://schemas.microsoft.com/office/powerpoint/2010/main" val="2238433274"/>
              </p:ext>
            </p:extLst>
          </p:nvPr>
        </p:nvGraphicFramePr>
        <p:xfrm>
          <a:off x="6096000" y="2717698"/>
          <a:ext cx="3316508" cy="2142996"/>
        </p:xfrm>
        <a:graphic>
          <a:graphicData uri="http://schemas.openxmlformats.org/drawingml/2006/table">
            <a:tbl>
              <a:tblPr>
                <a:tableStyleId>{327F97BB-C833-4FB7-BDE5-3F7075034690}</a:tableStyleId>
              </a:tblPr>
              <a:tblGrid>
                <a:gridCol w="1658254">
                  <a:extLst>
                    <a:ext uri="{9D8B030D-6E8A-4147-A177-3AD203B41FA5}">
                      <a16:colId xmlns:a16="http://schemas.microsoft.com/office/drawing/2014/main" val="14344772"/>
                    </a:ext>
                  </a:extLst>
                </a:gridCol>
                <a:gridCol w="1658254">
                  <a:extLst>
                    <a:ext uri="{9D8B030D-6E8A-4147-A177-3AD203B41FA5}">
                      <a16:colId xmlns:a16="http://schemas.microsoft.com/office/drawing/2014/main" val="4072582132"/>
                    </a:ext>
                  </a:extLst>
                </a:gridCol>
              </a:tblGrid>
              <a:tr h="535749">
                <a:tc>
                  <a:txBody>
                    <a:bodyPr/>
                    <a:lstStyle/>
                    <a:p>
                      <a:pPr algn="ctr"/>
                      <a:r>
                        <a:rPr lang="en-US" sz="2800" dirty="0">
                          <a:solidFill>
                            <a:schemeClr val="bg1"/>
                          </a:solidFill>
                          <a:effectLst/>
                        </a:rPr>
                        <a:t>Year</a:t>
                      </a:r>
                      <a:endParaRPr lang="en-AU" sz="2800" b="0" i="0" dirty="0">
                        <a:solidFill>
                          <a:schemeClr val="bg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A047">
                        <a:alpha val="59000"/>
                      </a:srgbClr>
                    </a:solidFill>
                  </a:tcPr>
                </a:tc>
                <a:tc>
                  <a:txBody>
                    <a:bodyPr/>
                    <a:lstStyle/>
                    <a:p>
                      <a:pPr algn="ctr"/>
                      <a:r>
                        <a:rPr lang="en-US" sz="2800" dirty="0">
                          <a:solidFill>
                            <a:schemeClr val="bg1"/>
                          </a:solidFill>
                          <a:effectLst/>
                        </a:rPr>
                        <a:t>CPI</a:t>
                      </a:r>
                      <a:endParaRPr lang="en-AU" sz="2800" b="0" i="0" dirty="0">
                        <a:solidFill>
                          <a:schemeClr val="bg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A047">
                        <a:alpha val="59000"/>
                      </a:srgbClr>
                    </a:solidFill>
                  </a:tcPr>
                </a:tc>
                <a:extLst>
                  <a:ext uri="{0D108BD9-81ED-4DB2-BD59-A6C34878D82A}">
                    <a16:rowId xmlns:a16="http://schemas.microsoft.com/office/drawing/2014/main" val="1175233959"/>
                  </a:ext>
                </a:extLst>
              </a:tr>
              <a:tr h="535749">
                <a:tc>
                  <a:txBody>
                    <a:bodyPr/>
                    <a:lstStyle/>
                    <a:p>
                      <a:pPr algn="ctr"/>
                      <a:r>
                        <a:rPr lang="en-US" sz="2800" dirty="0">
                          <a:solidFill>
                            <a:schemeClr val="bg1"/>
                          </a:solidFill>
                          <a:effectLst/>
                        </a:rPr>
                        <a:t>1</a:t>
                      </a:r>
                      <a:endParaRPr lang="en-AU" sz="2800" b="0" i="0" dirty="0">
                        <a:solidFill>
                          <a:schemeClr val="bg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A047">
                        <a:alpha val="59000"/>
                      </a:srgbClr>
                    </a:solidFill>
                  </a:tcPr>
                </a:tc>
                <a:tc>
                  <a:txBody>
                    <a:bodyPr/>
                    <a:lstStyle/>
                    <a:p>
                      <a:pPr algn="ctr"/>
                      <a:r>
                        <a:rPr lang="en-US" sz="2800" dirty="0">
                          <a:solidFill>
                            <a:schemeClr val="bg1"/>
                          </a:solidFill>
                          <a:effectLst/>
                        </a:rPr>
                        <a:t>100</a:t>
                      </a:r>
                      <a:endParaRPr lang="en-AU" sz="2800" b="0" i="0" dirty="0">
                        <a:solidFill>
                          <a:schemeClr val="bg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A047">
                        <a:alpha val="59000"/>
                      </a:srgbClr>
                    </a:solidFill>
                  </a:tcPr>
                </a:tc>
                <a:extLst>
                  <a:ext uri="{0D108BD9-81ED-4DB2-BD59-A6C34878D82A}">
                    <a16:rowId xmlns:a16="http://schemas.microsoft.com/office/drawing/2014/main" val="1932168276"/>
                  </a:ext>
                </a:extLst>
              </a:tr>
              <a:tr h="535749">
                <a:tc>
                  <a:txBody>
                    <a:bodyPr/>
                    <a:lstStyle/>
                    <a:p>
                      <a:pPr algn="ctr"/>
                      <a:r>
                        <a:rPr lang="en-US" sz="2800" dirty="0">
                          <a:solidFill>
                            <a:schemeClr val="bg1"/>
                          </a:solidFill>
                          <a:effectLst/>
                        </a:rPr>
                        <a:t>2</a:t>
                      </a:r>
                      <a:endParaRPr lang="en-AU" sz="2800" b="0" i="0" dirty="0">
                        <a:solidFill>
                          <a:schemeClr val="bg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A047">
                        <a:alpha val="59000"/>
                      </a:srgbClr>
                    </a:solidFill>
                  </a:tcPr>
                </a:tc>
                <a:tc>
                  <a:txBody>
                    <a:bodyPr/>
                    <a:lstStyle/>
                    <a:p>
                      <a:pPr algn="ctr"/>
                      <a:r>
                        <a:rPr lang="en-US" sz="2800" dirty="0">
                          <a:solidFill>
                            <a:schemeClr val="bg1"/>
                          </a:solidFill>
                          <a:effectLst/>
                        </a:rPr>
                        <a:t>104</a:t>
                      </a:r>
                      <a:endParaRPr lang="en-AU" sz="2800" b="0" i="0" dirty="0">
                        <a:solidFill>
                          <a:schemeClr val="bg1"/>
                        </a:solidFill>
                        <a:effectLst/>
                        <a:latin typeface="Arial" panose="020B0604020202020204" pitchFamily="34"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A047">
                        <a:alpha val="59000"/>
                      </a:srgbClr>
                    </a:solidFill>
                  </a:tcPr>
                </a:tc>
                <a:extLst>
                  <a:ext uri="{0D108BD9-81ED-4DB2-BD59-A6C34878D82A}">
                    <a16:rowId xmlns:a16="http://schemas.microsoft.com/office/drawing/2014/main" val="1563125540"/>
                  </a:ext>
                </a:extLst>
              </a:tr>
              <a:tr h="535749">
                <a:tc>
                  <a:txBody>
                    <a:bodyPr/>
                    <a:lstStyle/>
                    <a:p>
                      <a:pPr algn="ctr"/>
                      <a:r>
                        <a:rPr lang="en-AU" sz="2800" b="0" i="0" dirty="0">
                          <a:solidFill>
                            <a:schemeClr val="bg1"/>
                          </a:solidFill>
                          <a:effectLst/>
                          <a:latin typeface="Arial" panose="020B0604020202020204" pitchFamily="34" charset="0"/>
                          <a:ea typeface="Times New Roman" panose="02020603050405020304" pitchFamily="18"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A047">
                        <a:alpha val="59000"/>
                      </a:srgbClr>
                    </a:solidFill>
                  </a:tcPr>
                </a:tc>
                <a:tc>
                  <a:txBody>
                    <a:bodyPr/>
                    <a:lstStyle/>
                    <a:p>
                      <a:pPr algn="ctr"/>
                      <a:r>
                        <a:rPr lang="en-AU" sz="2800" b="0" i="0" dirty="0">
                          <a:solidFill>
                            <a:schemeClr val="bg1"/>
                          </a:solidFill>
                          <a:effectLst/>
                          <a:latin typeface="Arial" panose="020B0604020202020204" pitchFamily="34" charset="0"/>
                          <a:ea typeface="Times New Roman" panose="02020603050405020304" pitchFamily="18" charset="0"/>
                        </a:rPr>
                        <a:t>108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A047">
                        <a:alpha val="59000"/>
                      </a:srgbClr>
                    </a:solidFill>
                  </a:tcPr>
                </a:tc>
                <a:extLst>
                  <a:ext uri="{0D108BD9-81ED-4DB2-BD59-A6C34878D82A}">
                    <a16:rowId xmlns:a16="http://schemas.microsoft.com/office/drawing/2014/main" val="1869806796"/>
                  </a:ext>
                </a:extLst>
              </a:tr>
            </a:tbl>
          </a:graphicData>
        </a:graphic>
      </p:graphicFrame>
    </p:spTree>
    <p:custDataLst>
      <p:tags r:id="rId1"/>
    </p:custDataLst>
    <p:extLst>
      <p:ext uri="{BB962C8B-B14F-4D97-AF65-F5344CB8AC3E}">
        <p14:creationId xmlns:p14="http://schemas.microsoft.com/office/powerpoint/2010/main" val="3596292568"/>
      </p:ext>
    </p:extLst>
  </p:cSld>
  <p:clrMapOvr>
    <a:masterClrMapping/>
  </p:clrMapOvr>
  <mc:AlternateContent xmlns:mc="http://schemas.openxmlformats.org/markup-compatibility/2006" xmlns:p14="http://schemas.microsoft.com/office/powerpoint/2010/main">
    <mc:Choice Requires="p14">
      <p:transition spd="slow" p14:dur="2000" advTm="22765"/>
    </mc:Choice>
    <mc:Fallback xmlns="">
      <p:transition spd="slow" advTm="227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9603275" cy="636280"/>
          </a:xfrm>
        </p:spPr>
        <p:txBody>
          <a:bodyPr>
            <a:noAutofit/>
          </a:bodyPr>
          <a:lstStyle/>
          <a:p>
            <a:r>
              <a:rPr lang="en-US" sz="3600" dirty="0"/>
              <a:t>Inflation – Concept and definition</a:t>
            </a:r>
          </a:p>
        </p:txBody>
      </p:sp>
      <p:sp>
        <p:nvSpPr>
          <p:cNvPr id="3" name="Content Placeholder 2">
            <a:extLst>
              <a:ext uri="{FF2B5EF4-FFF2-40B4-BE49-F238E27FC236}">
                <a16:creationId xmlns:a16="http://schemas.microsoft.com/office/drawing/2014/main" id="{BF55ABBB-9675-A34F-ABAB-5CE51206B9DE}"/>
              </a:ext>
            </a:extLst>
          </p:cNvPr>
          <p:cNvSpPr>
            <a:spLocks noGrp="1"/>
          </p:cNvSpPr>
          <p:nvPr>
            <p:ph idx="1"/>
          </p:nvPr>
        </p:nvSpPr>
        <p:spPr>
          <a:xfrm>
            <a:off x="1291079" y="1483680"/>
            <a:ext cx="9763775" cy="4197592"/>
          </a:xfrm>
        </p:spPr>
        <p:txBody>
          <a:bodyPr>
            <a:noAutofit/>
          </a:bodyPr>
          <a:lstStyle/>
          <a:p>
            <a:pPr marL="0" indent="0">
              <a:buNone/>
            </a:pPr>
            <a:r>
              <a:rPr lang="en-US" sz="2600" dirty="0"/>
              <a:t>Inflation is a </a:t>
            </a:r>
            <a:r>
              <a:rPr lang="en-US" sz="2600" dirty="0">
                <a:solidFill>
                  <a:srgbClr val="E15D29"/>
                </a:solidFill>
              </a:rPr>
              <a:t>persistent and appreciable rise in the general level of prices. </a:t>
            </a:r>
          </a:p>
          <a:p>
            <a:pPr marL="0" indent="0">
              <a:buNone/>
            </a:pPr>
            <a:r>
              <a:rPr lang="en-US" sz="2600" dirty="0"/>
              <a:t>That is, inflation sees prices rise noticeably </a:t>
            </a:r>
            <a:r>
              <a:rPr lang="en-US" sz="2600" i="1" dirty="0">
                <a:solidFill>
                  <a:srgbClr val="00C2E9"/>
                </a:solidFill>
              </a:rPr>
              <a:t>across a range </a:t>
            </a:r>
            <a:r>
              <a:rPr lang="en-US" sz="2600" dirty="0"/>
              <a:t>of goods and services over time.</a:t>
            </a:r>
          </a:p>
          <a:p>
            <a:pPr marL="0" indent="0">
              <a:buNone/>
            </a:pPr>
            <a:r>
              <a:rPr lang="en-US" sz="2600" dirty="0"/>
              <a:t>Some level of inflation is ‘normal’ in developed economies.</a:t>
            </a:r>
          </a:p>
          <a:p>
            <a:pPr marL="0" indent="0">
              <a:buNone/>
            </a:pPr>
            <a:r>
              <a:rPr lang="en-US" sz="2600" dirty="0"/>
              <a:t>Inflation data is an important indicator of the state of the economy.</a:t>
            </a:r>
          </a:p>
        </p:txBody>
      </p:sp>
      <p:sp>
        <p:nvSpPr>
          <p:cNvPr id="4" name="Slide Number Placeholder 3">
            <a:extLst>
              <a:ext uri="{FF2B5EF4-FFF2-40B4-BE49-F238E27FC236}">
                <a16:creationId xmlns:a16="http://schemas.microsoft.com/office/drawing/2014/main" id="{DBFD3FA0-4DBD-C246-907F-4CA61BD16E07}"/>
              </a:ext>
            </a:extLst>
          </p:cNvPr>
          <p:cNvSpPr>
            <a:spLocks noGrp="1"/>
          </p:cNvSpPr>
          <p:nvPr>
            <p:ph type="sldNum" sz="quarter" idx="12"/>
          </p:nvPr>
        </p:nvSpPr>
        <p:spPr>
          <a:xfrm>
            <a:off x="11148160" y="6354422"/>
            <a:ext cx="811019" cy="503578"/>
          </a:xfrm>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979430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solidFill>
                  <a:srgbClr val="C00000"/>
                </a:solidFill>
              </a:rPr>
              <a:t>review</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29</a:t>
            </a:fld>
            <a:endParaRPr lang="en-US" dirty="0"/>
          </a:p>
        </p:txBody>
      </p:sp>
      <p:sp>
        <p:nvSpPr>
          <p:cNvPr id="6" name="Content Placeholder 5">
            <a:extLst>
              <a:ext uri="{FF2B5EF4-FFF2-40B4-BE49-F238E27FC236}">
                <a16:creationId xmlns:a16="http://schemas.microsoft.com/office/drawing/2014/main" id="{F805A0BF-172E-2946-85AA-D207B6C9EF8E}"/>
              </a:ext>
            </a:extLst>
          </p:cNvPr>
          <p:cNvSpPr>
            <a:spLocks noGrp="1"/>
          </p:cNvSpPr>
          <p:nvPr>
            <p:ph idx="1"/>
          </p:nvPr>
        </p:nvSpPr>
        <p:spPr>
          <a:xfrm>
            <a:off x="1291111" y="1397000"/>
            <a:ext cx="9763712" cy="4269282"/>
          </a:xfrm>
        </p:spPr>
        <p:txBody>
          <a:bodyPr>
            <a:noAutofit/>
          </a:bodyPr>
          <a:lstStyle/>
          <a:p>
            <a:pPr marL="0" indent="0">
              <a:lnSpc>
                <a:spcPct val="110000"/>
              </a:lnSpc>
              <a:buNone/>
            </a:pPr>
            <a:r>
              <a:rPr lang="en-US" dirty="0"/>
              <a:t>Four groups who are affected by changing economic conditions are creditors, debtors, exporters and importers. Which pair is most likely to be disadvantaged by a high rate of inflation?</a:t>
            </a:r>
            <a:endParaRPr lang="en-AU" dirty="0"/>
          </a:p>
          <a:p>
            <a:pPr marL="0" indent="0">
              <a:lnSpc>
                <a:spcPct val="110000"/>
              </a:lnSpc>
              <a:buNone/>
            </a:pPr>
            <a:r>
              <a:rPr lang="en-US" dirty="0"/>
              <a:t>(a) 	creditors and exporters.</a:t>
            </a:r>
            <a:endParaRPr lang="en-AU" dirty="0"/>
          </a:p>
          <a:p>
            <a:pPr marL="0" indent="0">
              <a:lnSpc>
                <a:spcPct val="110000"/>
              </a:lnSpc>
              <a:buNone/>
            </a:pPr>
            <a:r>
              <a:rPr lang="en-US" dirty="0"/>
              <a:t>(b) 	creditors and importers.</a:t>
            </a:r>
            <a:endParaRPr lang="en-AU" dirty="0"/>
          </a:p>
          <a:p>
            <a:pPr marL="0" indent="0">
              <a:lnSpc>
                <a:spcPct val="110000"/>
              </a:lnSpc>
              <a:buNone/>
            </a:pPr>
            <a:r>
              <a:rPr lang="en-US" dirty="0"/>
              <a:t>(c) 	debtors and exporters.</a:t>
            </a:r>
            <a:endParaRPr lang="en-AU" dirty="0"/>
          </a:p>
          <a:p>
            <a:pPr marL="0" indent="0">
              <a:lnSpc>
                <a:spcPct val="110000"/>
              </a:lnSpc>
              <a:buNone/>
            </a:pPr>
            <a:r>
              <a:rPr lang="en-AU" dirty="0"/>
              <a:t>(d) 	debtors and importers.</a:t>
            </a:r>
            <a:endParaRPr lang="en-AU" i="1" dirty="0"/>
          </a:p>
          <a:p>
            <a:pPr marL="0" indent="0" fontAlgn="base">
              <a:lnSpc>
                <a:spcPct val="110000"/>
              </a:lnSpc>
              <a:buNone/>
            </a:pPr>
            <a:endParaRPr lang="en-AU" i="1" dirty="0"/>
          </a:p>
          <a:p>
            <a:pPr marL="0" indent="0">
              <a:lnSpc>
                <a:spcPct val="110000"/>
              </a:lnSpc>
              <a:buNone/>
            </a:pPr>
            <a:endParaRPr lang="en-AU" i="1" dirty="0"/>
          </a:p>
          <a:p>
            <a:pPr marL="0" indent="0">
              <a:lnSpc>
                <a:spcPct val="110000"/>
              </a:lnSpc>
              <a:buNone/>
            </a:pPr>
            <a:endParaRPr lang="en-AU" dirty="0"/>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dirty="0"/>
          </a:p>
        </p:txBody>
      </p:sp>
      <p:sp>
        <p:nvSpPr>
          <p:cNvPr id="3" name="5-point Star 2">
            <a:extLst>
              <a:ext uri="{FF2B5EF4-FFF2-40B4-BE49-F238E27FC236}">
                <a16:creationId xmlns:a16="http://schemas.microsoft.com/office/drawing/2014/main" id="{993F0B73-D919-602C-B186-3115239D36CA}"/>
              </a:ext>
            </a:extLst>
          </p:cNvPr>
          <p:cNvSpPr/>
          <p:nvPr/>
        </p:nvSpPr>
        <p:spPr>
          <a:xfrm>
            <a:off x="1209407" y="3415402"/>
            <a:ext cx="691376" cy="5798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8975103"/>
      </p:ext>
    </p:extLst>
  </p:cSld>
  <p:clrMapOvr>
    <a:masterClrMapping/>
  </p:clrMapOvr>
  <mc:AlternateContent xmlns:mc="http://schemas.openxmlformats.org/markup-compatibility/2006" xmlns:p14="http://schemas.microsoft.com/office/powerpoint/2010/main">
    <mc:Choice Requires="p14">
      <p:transition spd="slow" p14:dur="2000" advTm="15598"/>
    </mc:Choice>
    <mc:Fallback xmlns="">
      <p:transition spd="slow" advTm="15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p:txBody>
          <a:bodyPr>
            <a:normAutofit/>
          </a:bodyPr>
          <a:lstStyle/>
          <a:p>
            <a:r>
              <a:rPr lang="en-US" dirty="0">
                <a:solidFill>
                  <a:srgbClr val="C00000"/>
                </a:solidFill>
              </a:rPr>
              <a:t>review</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6" name="Content Placeholder 5">
            <a:extLst>
              <a:ext uri="{FF2B5EF4-FFF2-40B4-BE49-F238E27FC236}">
                <a16:creationId xmlns:a16="http://schemas.microsoft.com/office/drawing/2014/main" id="{F805A0BF-172E-2946-85AA-D207B6C9EF8E}"/>
              </a:ext>
            </a:extLst>
          </p:cNvPr>
          <p:cNvSpPr>
            <a:spLocks noGrp="1"/>
          </p:cNvSpPr>
          <p:nvPr>
            <p:ph idx="1"/>
          </p:nvPr>
        </p:nvSpPr>
        <p:spPr>
          <a:xfrm>
            <a:off x="1291111" y="1397000"/>
            <a:ext cx="9763712" cy="4064000"/>
          </a:xfrm>
        </p:spPr>
        <p:txBody>
          <a:bodyPr>
            <a:noAutofit/>
          </a:bodyPr>
          <a:lstStyle/>
          <a:p>
            <a:pPr marL="0" indent="0">
              <a:buNone/>
            </a:pPr>
            <a:r>
              <a:rPr lang="en-AU" dirty="0"/>
              <a:t>A major contributor to cost-push inflationary pressures in the Australian economy in 2022 has been</a:t>
            </a:r>
          </a:p>
          <a:p>
            <a:pPr marL="0" indent="0">
              <a:buNone/>
            </a:pPr>
            <a:r>
              <a:rPr lang="en-AU" dirty="0"/>
              <a:t>(a) consumers buying goods and services on credit.</a:t>
            </a:r>
          </a:p>
          <a:p>
            <a:pPr marL="0" indent="0">
              <a:buNone/>
            </a:pPr>
            <a:r>
              <a:rPr lang="en-AU" dirty="0"/>
              <a:t>(b) relatively low high interest rates.</a:t>
            </a:r>
          </a:p>
          <a:p>
            <a:pPr marL="0" indent="0">
              <a:buNone/>
            </a:pPr>
            <a:r>
              <a:rPr lang="en-AU" dirty="0"/>
              <a:t>(c) increased world oil prices.</a:t>
            </a:r>
          </a:p>
          <a:p>
            <a:pPr marL="0" indent="0">
              <a:buNone/>
            </a:pPr>
            <a:r>
              <a:rPr lang="en-AU" dirty="0"/>
              <a:t>(d) increased productivity.</a:t>
            </a:r>
          </a:p>
          <a:p>
            <a:pPr marL="0" indent="0" fontAlgn="base">
              <a:lnSpc>
                <a:spcPct val="110000"/>
              </a:lnSpc>
              <a:buNone/>
            </a:pPr>
            <a:endParaRPr lang="en-AU" dirty="0"/>
          </a:p>
          <a:p>
            <a:pPr marL="0" indent="0">
              <a:lnSpc>
                <a:spcPct val="110000"/>
              </a:lnSpc>
              <a:buNone/>
            </a:pPr>
            <a:endParaRPr lang="en-AU" dirty="0"/>
          </a:p>
          <a:p>
            <a:pPr marL="0" indent="0">
              <a:lnSpc>
                <a:spcPct val="110000"/>
              </a:lnSpc>
              <a:buNone/>
            </a:pPr>
            <a:endParaRPr lang="en-AU" dirty="0"/>
          </a:p>
          <a:p>
            <a:pPr marL="0" indent="0">
              <a:lnSpc>
                <a:spcPct val="110000"/>
              </a:lnSpc>
              <a:buNone/>
            </a:pPr>
            <a:endParaRPr lang="en-US" dirty="0"/>
          </a:p>
          <a:p>
            <a:pPr marL="0" indent="0">
              <a:lnSpc>
                <a:spcPct val="110000"/>
              </a:lnSpc>
              <a:buNone/>
            </a:pPr>
            <a:endParaRPr lang="en-US" dirty="0"/>
          </a:p>
          <a:p>
            <a:pPr marL="0" indent="0">
              <a:lnSpc>
                <a:spcPct val="110000"/>
              </a:lnSpc>
              <a:buNone/>
            </a:pPr>
            <a:endParaRPr lang="en-US" dirty="0"/>
          </a:p>
        </p:txBody>
      </p:sp>
      <p:sp>
        <p:nvSpPr>
          <p:cNvPr id="3" name="5-point Star 2">
            <a:extLst>
              <a:ext uri="{FF2B5EF4-FFF2-40B4-BE49-F238E27FC236}">
                <a16:creationId xmlns:a16="http://schemas.microsoft.com/office/drawing/2014/main" id="{993F0B73-D919-602C-B186-3115239D36CA}"/>
              </a:ext>
            </a:extLst>
          </p:cNvPr>
          <p:cNvSpPr/>
          <p:nvPr/>
        </p:nvSpPr>
        <p:spPr>
          <a:xfrm>
            <a:off x="1240938" y="3809540"/>
            <a:ext cx="691376" cy="57986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6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6DAB-D0E6-D541-8C32-FA50ED3C0851}"/>
              </a:ext>
            </a:extLst>
          </p:cNvPr>
          <p:cNvSpPr>
            <a:spLocks noGrp="1"/>
          </p:cNvSpPr>
          <p:nvPr>
            <p:ph type="title"/>
          </p:nvPr>
        </p:nvSpPr>
        <p:spPr>
          <a:xfrm>
            <a:off x="1291080" y="685800"/>
            <a:ext cx="9763774" cy="616752"/>
          </a:xfrm>
        </p:spPr>
        <p:txBody>
          <a:bodyPr>
            <a:normAutofit/>
          </a:bodyPr>
          <a:lstStyle/>
          <a:p>
            <a:r>
              <a:rPr lang="en-US" sz="2000" dirty="0"/>
              <a:t>Sources and attribution</a:t>
            </a:r>
          </a:p>
        </p:txBody>
      </p:sp>
      <p:sp>
        <p:nvSpPr>
          <p:cNvPr id="4" name="Slide Number Placeholder 3">
            <a:extLst>
              <a:ext uri="{FF2B5EF4-FFF2-40B4-BE49-F238E27FC236}">
                <a16:creationId xmlns:a16="http://schemas.microsoft.com/office/drawing/2014/main" id="{89BA5798-09FD-B645-A021-BCBF13DCE316}"/>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2D6AE949-B28B-6C4E-A784-7A4724F51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6439" y="1906515"/>
            <a:ext cx="1219200" cy="419100"/>
          </a:xfrm>
          <a:prstGeom prst="rect">
            <a:avLst/>
          </a:prstGeom>
        </p:spPr>
      </p:pic>
      <p:sp>
        <p:nvSpPr>
          <p:cNvPr id="9" name="Content Placeholder 9">
            <a:extLst>
              <a:ext uri="{FF2B5EF4-FFF2-40B4-BE49-F238E27FC236}">
                <a16:creationId xmlns:a16="http://schemas.microsoft.com/office/drawing/2014/main" id="{B33797B9-D86F-F641-9343-246818F8CEA1}"/>
              </a:ext>
            </a:extLst>
          </p:cNvPr>
          <p:cNvSpPr txBox="1">
            <a:spLocks/>
          </p:cNvSpPr>
          <p:nvPr/>
        </p:nvSpPr>
        <p:spPr>
          <a:xfrm>
            <a:off x="3230399" y="3100156"/>
            <a:ext cx="7344921" cy="820181"/>
          </a:xfrm>
          <a:prstGeom prst="rect">
            <a:avLst/>
          </a:prstGeom>
        </p:spPr>
        <p:txBody>
          <a:bodyPr vert="horz" lIns="91440" tIns="45720" rIns="91440" bIns="45720" rtlCol="0" anchor="t">
            <a:normAutofit fontScale="4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800" kern="120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All photos are CC0 Public Domain (free for commercial use – no attribution required). They were accessed from Microsoft stock photos, </a:t>
            </a:r>
            <a:r>
              <a:rPr lang="en-US" dirty="0" err="1"/>
              <a:t>Unsplash</a:t>
            </a:r>
            <a:r>
              <a:rPr lang="en-US" dirty="0"/>
              <a:t> and </a:t>
            </a:r>
            <a:r>
              <a:rPr lang="en-US" dirty="0" err="1"/>
              <a:t>Pixabay</a:t>
            </a:r>
            <a:r>
              <a:rPr lang="en-US" dirty="0"/>
              <a:t>. Graphics on slides 6, 9, 10-12, and 15 are sourced or modified from the Discovering Economics text. All graphs produced from Australian Bureau of Statistics (ABS) data.</a:t>
            </a:r>
          </a:p>
        </p:txBody>
      </p:sp>
      <p:sp>
        <p:nvSpPr>
          <p:cNvPr id="12" name="Content Placeholder 9">
            <a:extLst>
              <a:ext uri="{FF2B5EF4-FFF2-40B4-BE49-F238E27FC236}">
                <a16:creationId xmlns:a16="http://schemas.microsoft.com/office/drawing/2014/main" id="{E32652D2-AE2F-CB4F-A3BD-82AD6D86F066}"/>
              </a:ext>
            </a:extLst>
          </p:cNvPr>
          <p:cNvSpPr txBox="1">
            <a:spLocks/>
          </p:cNvSpPr>
          <p:nvPr/>
        </p:nvSpPr>
        <p:spPr>
          <a:xfrm>
            <a:off x="3230399" y="1777885"/>
            <a:ext cx="7344921" cy="1161338"/>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800" kern="120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1200" dirty="0"/>
              <a:t>The Inflation slide series accompanies </a:t>
            </a:r>
            <a:r>
              <a:rPr lang="en-US" sz="1200" dirty="0" err="1"/>
              <a:t>ch</a:t>
            </a:r>
            <a:r>
              <a:rPr lang="en-US" sz="1200" dirty="0"/>
              <a:t> 9 of Discovering Economics 8</a:t>
            </a:r>
            <a:r>
              <a:rPr lang="en-US" sz="1200" baseline="30000" dirty="0"/>
              <a:t>th</a:t>
            </a:r>
            <a:r>
              <a:rPr lang="en-US" sz="1200" dirty="0"/>
              <a:t> ed, and  is licensed under CC BY-NC. </a:t>
            </a:r>
            <a:r>
              <a:rPr lang="en-AU" sz="1200" dirty="0"/>
              <a:t>This license allows </a:t>
            </a:r>
            <a:r>
              <a:rPr lang="en-AU" sz="1200" dirty="0" err="1"/>
              <a:t>reusers</a:t>
            </a:r>
            <a:r>
              <a:rPr lang="en-AU" sz="1200" dirty="0"/>
              <a:t> to distribute, remix, adapt, and build upon the material in any medium or format for </a:t>
            </a:r>
            <a:r>
              <a:rPr lang="en-AU" sz="1200" dirty="0" err="1"/>
              <a:t>noncommercial</a:t>
            </a:r>
            <a:r>
              <a:rPr lang="en-AU" sz="1200" dirty="0"/>
              <a:t> purposes only, and only so long as attribution is given to the creator.</a:t>
            </a:r>
            <a:endParaRPr lang="en-US" sz="1200" dirty="0"/>
          </a:p>
        </p:txBody>
      </p:sp>
      <p:sp>
        <p:nvSpPr>
          <p:cNvPr id="3" name="Content Placeholder 9">
            <a:extLst>
              <a:ext uri="{FF2B5EF4-FFF2-40B4-BE49-F238E27FC236}">
                <a16:creationId xmlns:a16="http://schemas.microsoft.com/office/drawing/2014/main" id="{B769995D-CAC7-4749-2C52-B1DB9D07F0AE}"/>
              </a:ext>
            </a:extLst>
          </p:cNvPr>
          <p:cNvSpPr txBox="1">
            <a:spLocks/>
          </p:cNvSpPr>
          <p:nvPr/>
        </p:nvSpPr>
        <p:spPr>
          <a:xfrm>
            <a:off x="4596025" y="4557239"/>
            <a:ext cx="4173657" cy="1161338"/>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800" kern="120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sz="1200" dirty="0"/>
              <a:t>Discovering Economics 8</a:t>
            </a:r>
            <a:r>
              <a:rPr lang="en-US" sz="1200" baseline="30000" dirty="0"/>
              <a:t>th</a:t>
            </a:r>
            <a:r>
              <a:rPr lang="en-US" sz="1200" dirty="0"/>
              <a:t> (Greg Parry and Steven Kemp). </a:t>
            </a:r>
            <a:br>
              <a:rPr lang="en-US" sz="1200" dirty="0"/>
            </a:br>
            <a:r>
              <a:rPr lang="en-US" sz="1200" dirty="0"/>
              <a:t>ISBN 978-1-875313-65-5. Tactic Publications Pty Ltd</a:t>
            </a:r>
          </a:p>
          <a:p>
            <a:pPr marL="0" indent="0" algn="ctr">
              <a:buFont typeface="Arial" panose="020B0604020202020204" pitchFamily="34" charset="0"/>
              <a:buNone/>
            </a:pPr>
            <a:r>
              <a:rPr lang="en-US" sz="1200" dirty="0"/>
              <a:t>Slide series updated January 2024</a:t>
            </a:r>
          </a:p>
        </p:txBody>
      </p:sp>
    </p:spTree>
    <p:extLst>
      <p:ext uri="{BB962C8B-B14F-4D97-AF65-F5344CB8AC3E}">
        <p14:creationId xmlns:p14="http://schemas.microsoft.com/office/powerpoint/2010/main" val="331001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9603275" cy="636280"/>
          </a:xfrm>
        </p:spPr>
        <p:txBody>
          <a:bodyPr>
            <a:noAutofit/>
          </a:bodyPr>
          <a:lstStyle/>
          <a:p>
            <a:r>
              <a:rPr lang="en-US" sz="3600" dirty="0"/>
              <a:t>The measurement of inflation</a:t>
            </a:r>
          </a:p>
        </p:txBody>
      </p:sp>
      <p:sp>
        <p:nvSpPr>
          <p:cNvPr id="3" name="Content Placeholder 2">
            <a:extLst>
              <a:ext uri="{FF2B5EF4-FFF2-40B4-BE49-F238E27FC236}">
                <a16:creationId xmlns:a16="http://schemas.microsoft.com/office/drawing/2014/main" id="{BF55ABBB-9675-A34F-ABAB-5CE51206B9DE}"/>
              </a:ext>
            </a:extLst>
          </p:cNvPr>
          <p:cNvSpPr>
            <a:spLocks noGrp="1"/>
          </p:cNvSpPr>
          <p:nvPr>
            <p:ph idx="1"/>
          </p:nvPr>
        </p:nvSpPr>
        <p:spPr/>
        <p:txBody>
          <a:bodyPr>
            <a:normAutofit/>
          </a:bodyPr>
          <a:lstStyle/>
          <a:p>
            <a:pPr marL="0" indent="0">
              <a:buNone/>
            </a:pPr>
            <a:r>
              <a:rPr lang="en-US" sz="2600" dirty="0">
                <a:solidFill>
                  <a:srgbClr val="E15D29"/>
                </a:solidFill>
              </a:rPr>
              <a:t>Index numbers </a:t>
            </a:r>
            <a:r>
              <a:rPr lang="en-US" sz="2600" dirty="0"/>
              <a:t>are used in statistics to </a:t>
            </a:r>
            <a:r>
              <a:rPr lang="en-US" sz="2600" dirty="0" err="1"/>
              <a:t>summarise</a:t>
            </a:r>
            <a:r>
              <a:rPr lang="en-US" sz="2600" dirty="0"/>
              <a:t> of changes in a number of related items – the Consumer Price Index is a summary of price movements across the range of goods and services consumed by households.</a:t>
            </a:r>
          </a:p>
          <a:p>
            <a:pPr marL="0" indent="0">
              <a:buNone/>
            </a:pPr>
            <a:endParaRPr lang="en-US" sz="2600" dirty="0"/>
          </a:p>
          <a:p>
            <a:pPr marL="0" indent="0">
              <a:buNone/>
            </a:pPr>
            <a:r>
              <a:rPr lang="en-US" sz="2600" dirty="0"/>
              <a:t>The </a:t>
            </a:r>
            <a:r>
              <a:rPr lang="en-US" sz="2600" dirty="0">
                <a:solidFill>
                  <a:srgbClr val="A11051"/>
                </a:solidFill>
              </a:rPr>
              <a:t>Consumer Price Index (CPI) </a:t>
            </a:r>
            <a:r>
              <a:rPr lang="en-US" sz="2600" dirty="0"/>
              <a:t>is the ‘headline’ measure of inflation in Australia.</a:t>
            </a:r>
          </a:p>
        </p:txBody>
      </p:sp>
      <p:sp>
        <p:nvSpPr>
          <p:cNvPr id="4" name="Slide Number Placeholder 3">
            <a:extLst>
              <a:ext uri="{FF2B5EF4-FFF2-40B4-BE49-F238E27FC236}">
                <a16:creationId xmlns:a16="http://schemas.microsoft.com/office/drawing/2014/main" id="{6D3E3407-2035-4946-B000-90FEC520C53D}"/>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44418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9603275" cy="636280"/>
          </a:xfrm>
        </p:spPr>
        <p:txBody>
          <a:bodyPr>
            <a:noAutofit/>
          </a:bodyPr>
          <a:lstStyle/>
          <a:p>
            <a:r>
              <a:rPr lang="en-US" sz="3600" dirty="0"/>
              <a:t>Compiling the CPI</a:t>
            </a:r>
          </a:p>
        </p:txBody>
      </p:sp>
      <p:sp>
        <p:nvSpPr>
          <p:cNvPr id="3" name="Content Placeholder 2">
            <a:extLst>
              <a:ext uri="{FF2B5EF4-FFF2-40B4-BE49-F238E27FC236}">
                <a16:creationId xmlns:a16="http://schemas.microsoft.com/office/drawing/2014/main" id="{BF55ABBB-9675-A34F-ABAB-5CE51206B9DE}"/>
              </a:ext>
            </a:extLst>
          </p:cNvPr>
          <p:cNvSpPr>
            <a:spLocks noGrp="1"/>
          </p:cNvSpPr>
          <p:nvPr>
            <p:ph idx="1"/>
          </p:nvPr>
        </p:nvSpPr>
        <p:spPr/>
        <p:txBody>
          <a:bodyPr>
            <a:normAutofit fontScale="92500" lnSpcReduction="10000"/>
          </a:bodyPr>
          <a:lstStyle/>
          <a:p>
            <a:pPr marL="0" indent="0">
              <a:buNone/>
            </a:pPr>
            <a:r>
              <a:rPr lang="en-AU" dirty="0"/>
              <a:t>The ABS uses several methods to collect the prices of items </a:t>
            </a:r>
            <a:r>
              <a:rPr lang="en-US" dirty="0"/>
              <a:t>–</a:t>
            </a:r>
            <a:r>
              <a:rPr lang="en-AU" dirty="0"/>
              <a:t> They visit businesses, check online catalogues, and conduct telephone surveys.</a:t>
            </a:r>
          </a:p>
          <a:p>
            <a:pPr marL="0" indent="0">
              <a:buNone/>
            </a:pPr>
            <a:r>
              <a:rPr lang="en-US" dirty="0"/>
              <a:t>Not all price changes are included – the CPI is based on a large sample of the goods and services purchased by households. The sample is sometimes called a </a:t>
            </a:r>
            <a:r>
              <a:rPr lang="en-US" dirty="0">
                <a:solidFill>
                  <a:srgbClr val="E15D29"/>
                </a:solidFill>
              </a:rPr>
              <a:t>basket</a:t>
            </a:r>
            <a:r>
              <a:rPr lang="en-US" dirty="0"/>
              <a:t>.</a:t>
            </a:r>
          </a:p>
          <a:p>
            <a:pPr marL="0" indent="0">
              <a:buNone/>
            </a:pPr>
            <a:r>
              <a:rPr lang="en-US" dirty="0"/>
              <a:t>The basket includes thousands of goods and services – sorted into 11 major groups, 33 sub-groups, and 87 classes of spending.</a:t>
            </a:r>
          </a:p>
          <a:p>
            <a:endParaRPr lang="en-US" dirty="0"/>
          </a:p>
        </p:txBody>
      </p:sp>
      <p:sp>
        <p:nvSpPr>
          <p:cNvPr id="4" name="Slide Number Placeholder 3">
            <a:extLst>
              <a:ext uri="{FF2B5EF4-FFF2-40B4-BE49-F238E27FC236}">
                <a16:creationId xmlns:a16="http://schemas.microsoft.com/office/drawing/2014/main" id="{6D3E3407-2035-4946-B000-90FEC520C53D}"/>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51895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9603275" cy="636280"/>
          </a:xfrm>
        </p:spPr>
        <p:txBody>
          <a:bodyPr>
            <a:noAutofit/>
          </a:bodyPr>
          <a:lstStyle/>
          <a:p>
            <a:r>
              <a:rPr lang="en-US" sz="3600" dirty="0"/>
              <a:t>Items in The Basket are </a:t>
            </a:r>
            <a:r>
              <a:rPr lang="en-US" sz="3600" dirty="0">
                <a:solidFill>
                  <a:srgbClr val="A11051"/>
                </a:solidFill>
              </a:rPr>
              <a:t>weighted</a:t>
            </a:r>
          </a:p>
        </p:txBody>
      </p:sp>
      <p:sp>
        <p:nvSpPr>
          <p:cNvPr id="3" name="Content Placeholder 2">
            <a:extLst>
              <a:ext uri="{FF2B5EF4-FFF2-40B4-BE49-F238E27FC236}">
                <a16:creationId xmlns:a16="http://schemas.microsoft.com/office/drawing/2014/main" id="{BF55ABBB-9675-A34F-ABAB-5CE51206B9DE}"/>
              </a:ext>
            </a:extLst>
          </p:cNvPr>
          <p:cNvSpPr>
            <a:spLocks noGrp="1"/>
          </p:cNvSpPr>
          <p:nvPr>
            <p:ph idx="1"/>
          </p:nvPr>
        </p:nvSpPr>
        <p:spPr>
          <a:xfrm>
            <a:off x="1294362" y="1513586"/>
            <a:ext cx="7643059" cy="4347494"/>
          </a:xfrm>
        </p:spPr>
        <p:txBody>
          <a:bodyPr>
            <a:noAutofit/>
          </a:bodyPr>
          <a:lstStyle/>
          <a:p>
            <a:pPr marL="0" indent="0">
              <a:buNone/>
            </a:pPr>
            <a:r>
              <a:rPr lang="en-US" sz="2400" dirty="0"/>
              <a:t>Basket items are </a:t>
            </a:r>
            <a:r>
              <a:rPr lang="en-US" sz="2400" dirty="0">
                <a:solidFill>
                  <a:srgbClr val="E15D29"/>
                </a:solidFill>
              </a:rPr>
              <a:t>weighted</a:t>
            </a:r>
            <a:r>
              <a:rPr lang="en-US" sz="2400" dirty="0"/>
              <a:t> to indicate their importance in household spending patterns.</a:t>
            </a:r>
          </a:p>
          <a:p>
            <a:pPr marL="0" indent="0">
              <a:buNone/>
            </a:pPr>
            <a:r>
              <a:rPr lang="en-US" sz="2400" dirty="0"/>
              <a:t>For example, the food and non-alcoholic beverages </a:t>
            </a:r>
            <a:r>
              <a:rPr lang="en-US" sz="2400" dirty="0">
                <a:solidFill>
                  <a:srgbClr val="A11051"/>
                </a:solidFill>
              </a:rPr>
              <a:t>group</a:t>
            </a:r>
            <a:r>
              <a:rPr lang="en-US" sz="2400" dirty="0"/>
              <a:t> made up 17.0% of the CPI in December, 2023.</a:t>
            </a:r>
          </a:p>
          <a:p>
            <a:pPr marL="0" indent="0">
              <a:buNone/>
            </a:pPr>
            <a:r>
              <a:rPr lang="en-US" sz="2400" dirty="0"/>
              <a:t>The bread and cereal products </a:t>
            </a:r>
            <a:r>
              <a:rPr lang="en-US" sz="2400" dirty="0">
                <a:solidFill>
                  <a:srgbClr val="A11051"/>
                </a:solidFill>
              </a:rPr>
              <a:t>sub-group</a:t>
            </a:r>
            <a:r>
              <a:rPr lang="en-US" sz="2400" dirty="0"/>
              <a:t> contributed 1.46%, and fruit and vegetables contributed 2.2% of the CPI – implying that households  spend more on ‘fruit and vegetables’ than ‘bread and cereals’  (ABS)</a:t>
            </a:r>
          </a:p>
        </p:txBody>
      </p:sp>
      <p:sp>
        <p:nvSpPr>
          <p:cNvPr id="4" name="Slide Number Placeholder 3">
            <a:extLst>
              <a:ext uri="{FF2B5EF4-FFF2-40B4-BE49-F238E27FC236}">
                <a16:creationId xmlns:a16="http://schemas.microsoft.com/office/drawing/2014/main" id="{6D3E3407-2035-4946-B000-90FEC520C53D}"/>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13" name="Picture 12" descr="Bread loaf in kitchen">
            <a:extLst>
              <a:ext uri="{FF2B5EF4-FFF2-40B4-BE49-F238E27FC236}">
                <a16:creationId xmlns:a16="http://schemas.microsoft.com/office/drawing/2014/main" id="{29551493-FD65-784B-BD38-A36F25F875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28930">
            <a:off x="9055487" y="4062332"/>
            <a:ext cx="2565781" cy="1763268"/>
          </a:xfrm>
          <a:prstGeom prst="rect">
            <a:avLst/>
          </a:prstGeom>
          <a:effectLst>
            <a:softEdge rad="63500"/>
          </a:effectLst>
        </p:spPr>
      </p:pic>
      <p:pic>
        <p:nvPicPr>
          <p:cNvPr id="17" name="Picture 16" descr="Close-up of rows of produce in boxes: Roma tomatoes, string beans, jalapeños, plums">
            <a:extLst>
              <a:ext uri="{FF2B5EF4-FFF2-40B4-BE49-F238E27FC236}">
                <a16:creationId xmlns:a16="http://schemas.microsoft.com/office/drawing/2014/main" id="{F6F66639-6662-594F-A357-8C596563F8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89110">
            <a:off x="8815647" y="1561126"/>
            <a:ext cx="2565781" cy="1921510"/>
          </a:xfrm>
          <a:prstGeom prst="rect">
            <a:avLst/>
          </a:prstGeom>
          <a:effectLst>
            <a:softEdge rad="127000"/>
          </a:effectLst>
        </p:spPr>
      </p:pic>
    </p:spTree>
    <p:extLst>
      <p:ext uri="{BB962C8B-B14F-4D97-AF65-F5344CB8AC3E}">
        <p14:creationId xmlns:p14="http://schemas.microsoft.com/office/powerpoint/2010/main" val="405652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9603275" cy="636280"/>
          </a:xfrm>
        </p:spPr>
        <p:txBody>
          <a:bodyPr>
            <a:noAutofit/>
          </a:bodyPr>
          <a:lstStyle/>
          <a:p>
            <a:r>
              <a:rPr lang="en-US" sz="3600" dirty="0"/>
              <a:t>CPI weights  (by group)</a:t>
            </a:r>
          </a:p>
        </p:txBody>
      </p:sp>
      <p:sp>
        <p:nvSpPr>
          <p:cNvPr id="4" name="Slide Number Placeholder 3">
            <a:extLst>
              <a:ext uri="{FF2B5EF4-FFF2-40B4-BE49-F238E27FC236}">
                <a16:creationId xmlns:a16="http://schemas.microsoft.com/office/drawing/2014/main" id="{6D3E3407-2035-4946-B000-90FEC520C53D}"/>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5" name="Picture 4">
            <a:extLst>
              <a:ext uri="{FF2B5EF4-FFF2-40B4-BE49-F238E27FC236}">
                <a16:creationId xmlns:a16="http://schemas.microsoft.com/office/drawing/2014/main" id="{ADDD3A8A-D4EA-681F-1781-B3776912E431}"/>
              </a:ext>
            </a:extLst>
          </p:cNvPr>
          <p:cNvPicPr>
            <a:picLocks noChangeAspect="1"/>
          </p:cNvPicPr>
          <p:nvPr/>
        </p:nvPicPr>
        <p:blipFill>
          <a:blip r:embed="rId3"/>
          <a:stretch>
            <a:fillRect/>
          </a:stretch>
        </p:blipFill>
        <p:spPr>
          <a:xfrm>
            <a:off x="1137208" y="1382843"/>
            <a:ext cx="8245608" cy="4892998"/>
          </a:xfrm>
          <a:prstGeom prst="rect">
            <a:avLst/>
          </a:prstGeom>
        </p:spPr>
      </p:pic>
      <p:sp>
        <p:nvSpPr>
          <p:cNvPr id="6" name="TextBox 5">
            <a:extLst>
              <a:ext uri="{FF2B5EF4-FFF2-40B4-BE49-F238E27FC236}">
                <a16:creationId xmlns:a16="http://schemas.microsoft.com/office/drawing/2014/main" id="{5A905260-6257-7D5C-E57D-AE7DE99E7A31}"/>
              </a:ext>
            </a:extLst>
          </p:cNvPr>
          <p:cNvSpPr txBox="1"/>
          <p:nvPr/>
        </p:nvSpPr>
        <p:spPr>
          <a:xfrm>
            <a:off x="9216814" y="2137016"/>
            <a:ext cx="2243487" cy="2893100"/>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Weights rise and fall over time, as household spending patterns change.</a:t>
            </a:r>
          </a:p>
        </p:txBody>
      </p:sp>
    </p:spTree>
    <p:extLst>
      <p:ext uri="{BB962C8B-B14F-4D97-AF65-F5344CB8AC3E}">
        <p14:creationId xmlns:p14="http://schemas.microsoft.com/office/powerpoint/2010/main" val="280276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60C-3D1E-A549-A0FF-6BBBE0B25D50}"/>
              </a:ext>
            </a:extLst>
          </p:cNvPr>
          <p:cNvSpPr>
            <a:spLocks noGrp="1"/>
          </p:cNvSpPr>
          <p:nvPr>
            <p:ph type="title"/>
          </p:nvPr>
        </p:nvSpPr>
        <p:spPr>
          <a:xfrm>
            <a:off x="1294362" y="477079"/>
            <a:ext cx="10250558" cy="621738"/>
          </a:xfrm>
        </p:spPr>
        <p:txBody>
          <a:bodyPr>
            <a:noAutofit/>
          </a:bodyPr>
          <a:lstStyle/>
          <a:p>
            <a:r>
              <a:rPr lang="en-US" sz="3200" dirty="0"/>
              <a:t>calculate the ‘index’ and ‘rate’</a:t>
            </a:r>
          </a:p>
        </p:txBody>
      </p:sp>
      <p:sp>
        <p:nvSpPr>
          <p:cNvPr id="4" name="Slide Number Placeholder 3">
            <a:extLst>
              <a:ext uri="{FF2B5EF4-FFF2-40B4-BE49-F238E27FC236}">
                <a16:creationId xmlns:a16="http://schemas.microsoft.com/office/drawing/2014/main" id="{6D3E3407-2035-4946-B000-90FEC520C53D}"/>
              </a:ext>
            </a:extLst>
          </p:cNvPr>
          <p:cNvSpPr>
            <a:spLocks noGrp="1"/>
          </p:cNvSpPr>
          <p:nvPr>
            <p:ph type="sldNum" sz="quarter" idx="12"/>
          </p:nvPr>
        </p:nvSpPr>
        <p:spPr>
          <a:xfrm>
            <a:off x="11324612" y="6275841"/>
            <a:ext cx="811019" cy="503578"/>
          </a:xfrm>
        </p:spPr>
        <p:txBody>
          <a:bodyPr/>
          <a:lstStyle/>
          <a:p>
            <a:fld id="{6D22F896-40B5-4ADD-8801-0D06FADFA095}" type="slidenum">
              <a:rPr lang="en-US" smtClean="0"/>
              <a:t>7</a:t>
            </a:fld>
            <a:endParaRPr lang="en-US" dirty="0"/>
          </a:p>
        </p:txBody>
      </p:sp>
      <p:graphicFrame>
        <p:nvGraphicFramePr>
          <p:cNvPr id="11" name="Table 11">
            <a:extLst>
              <a:ext uri="{FF2B5EF4-FFF2-40B4-BE49-F238E27FC236}">
                <a16:creationId xmlns:a16="http://schemas.microsoft.com/office/drawing/2014/main" id="{82B6C2AA-992B-C64B-9DF7-074755CE2255}"/>
              </a:ext>
            </a:extLst>
          </p:cNvPr>
          <p:cNvGraphicFramePr>
            <a:graphicFrameLocks noGrp="1"/>
          </p:cNvGraphicFramePr>
          <p:nvPr>
            <p:ph idx="1"/>
            <p:extLst>
              <p:ext uri="{D42A27DB-BD31-4B8C-83A1-F6EECF244321}">
                <p14:modId xmlns:p14="http://schemas.microsoft.com/office/powerpoint/2010/main" val="141055466"/>
              </p:ext>
            </p:extLst>
          </p:nvPr>
        </p:nvGraphicFramePr>
        <p:xfrm>
          <a:off x="2451919" y="1264256"/>
          <a:ext cx="8872693" cy="3912147"/>
        </p:xfrm>
        <a:graphic>
          <a:graphicData uri="http://schemas.openxmlformats.org/drawingml/2006/table">
            <a:tbl>
              <a:tblPr firstRow="1" bandRow="1">
                <a:tableStyleId>{5940675A-B579-460E-94D1-54222C63F5DA}</a:tableStyleId>
              </a:tblPr>
              <a:tblGrid>
                <a:gridCol w="1229475">
                  <a:extLst>
                    <a:ext uri="{9D8B030D-6E8A-4147-A177-3AD203B41FA5}">
                      <a16:colId xmlns:a16="http://schemas.microsoft.com/office/drawing/2014/main" val="2397573196"/>
                    </a:ext>
                  </a:extLst>
                </a:gridCol>
                <a:gridCol w="1109272">
                  <a:extLst>
                    <a:ext uri="{9D8B030D-6E8A-4147-A177-3AD203B41FA5}">
                      <a16:colId xmlns:a16="http://schemas.microsoft.com/office/drawing/2014/main" val="1210711488"/>
                    </a:ext>
                  </a:extLst>
                </a:gridCol>
                <a:gridCol w="1618938">
                  <a:extLst>
                    <a:ext uri="{9D8B030D-6E8A-4147-A177-3AD203B41FA5}">
                      <a16:colId xmlns:a16="http://schemas.microsoft.com/office/drawing/2014/main" val="3208637392"/>
                    </a:ext>
                  </a:extLst>
                </a:gridCol>
                <a:gridCol w="1603947">
                  <a:extLst>
                    <a:ext uri="{9D8B030D-6E8A-4147-A177-3AD203B41FA5}">
                      <a16:colId xmlns:a16="http://schemas.microsoft.com/office/drawing/2014/main" val="3145171494"/>
                    </a:ext>
                  </a:extLst>
                </a:gridCol>
                <a:gridCol w="1514007">
                  <a:extLst>
                    <a:ext uri="{9D8B030D-6E8A-4147-A177-3AD203B41FA5}">
                      <a16:colId xmlns:a16="http://schemas.microsoft.com/office/drawing/2014/main" val="3062641665"/>
                    </a:ext>
                  </a:extLst>
                </a:gridCol>
                <a:gridCol w="1797054">
                  <a:extLst>
                    <a:ext uri="{9D8B030D-6E8A-4147-A177-3AD203B41FA5}">
                      <a16:colId xmlns:a16="http://schemas.microsoft.com/office/drawing/2014/main" val="1759825618"/>
                    </a:ext>
                  </a:extLst>
                </a:gridCol>
              </a:tblGrid>
              <a:tr h="434683">
                <a:tc>
                  <a:txBody>
                    <a:bodyPr/>
                    <a:lstStyle/>
                    <a:p>
                      <a:endParaRPr lang="en-US" dirty="0"/>
                    </a:p>
                  </a:txBody>
                  <a:tcPr>
                    <a:lnR w="9525" cap="flat" cmpd="sng" algn="ctr">
                      <a:solidFill>
                        <a:schemeClr val="bg1">
                          <a:lumMod val="65000"/>
                        </a:schemeClr>
                      </a:solidFill>
                      <a:prstDash val="solid"/>
                      <a:round/>
                      <a:headEnd type="none" w="med" len="med"/>
                      <a:tailEnd type="none" w="med" len="med"/>
                    </a:lnR>
                    <a:lnB w="9525" cap="flat" cmpd="sng" algn="ctr">
                      <a:solidFill>
                        <a:schemeClr val="bg1">
                          <a:lumMod val="65000"/>
                        </a:schemeClr>
                      </a:solidFill>
                      <a:prstDash val="solid"/>
                      <a:round/>
                      <a:headEnd type="none" w="med" len="med"/>
                      <a:tailEnd type="none" w="med" len="med"/>
                    </a:lnB>
                    <a:solidFill>
                      <a:schemeClr val="accent1"/>
                    </a:solidFill>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B w="9525" cap="flat" cmpd="sng" algn="ctr">
                      <a:solidFill>
                        <a:schemeClr val="bg1">
                          <a:lumMod val="65000"/>
                        </a:schemeClr>
                      </a:solidFill>
                      <a:prstDash val="solid"/>
                      <a:round/>
                      <a:headEnd type="none" w="med" len="med"/>
                      <a:tailEnd type="none" w="med" len="med"/>
                    </a:lnB>
                    <a:solidFill>
                      <a:schemeClr val="accent1"/>
                    </a:solidFill>
                  </a:tcPr>
                </a:tc>
                <a:tc gridSpan="2">
                  <a:txBody>
                    <a:bodyPr/>
                    <a:lstStyle/>
                    <a:p>
                      <a:pPr algn="ctr"/>
                      <a:r>
                        <a:rPr lang="en-US" dirty="0">
                          <a:solidFill>
                            <a:schemeClr val="bg1"/>
                          </a:solidFill>
                        </a:rPr>
                        <a:t>Period 1 (base)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B w="9525"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endParaRPr lang="en-US" dirty="0"/>
                    </a:p>
                  </a:txBody>
                  <a:tcPr/>
                </a:tc>
                <a:tc gridSpan="2">
                  <a:txBody>
                    <a:bodyPr/>
                    <a:lstStyle/>
                    <a:p>
                      <a:pPr algn="ctr"/>
                      <a:r>
                        <a:rPr lang="en-US" dirty="0">
                          <a:solidFill>
                            <a:schemeClr val="bg1"/>
                          </a:solidFill>
                        </a:rPr>
                        <a:t>Period 2</a:t>
                      </a:r>
                    </a:p>
                  </a:txBody>
                  <a:tcPr>
                    <a:lnL w="9525" cap="flat" cmpd="sng" algn="ctr">
                      <a:solidFill>
                        <a:schemeClr val="bg1">
                          <a:lumMod val="65000"/>
                        </a:schemeClr>
                      </a:solidFill>
                      <a:prstDash val="solid"/>
                      <a:round/>
                      <a:headEnd type="none" w="med" len="med"/>
                      <a:tailEnd type="none" w="med" len="med"/>
                    </a:lnL>
                    <a:lnB w="9525"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endParaRPr lang="en-US" dirty="0"/>
                    </a:p>
                  </a:txBody>
                  <a:tcPr/>
                </a:tc>
                <a:extLst>
                  <a:ext uri="{0D108BD9-81ED-4DB2-BD59-A6C34878D82A}">
                    <a16:rowId xmlns:a16="http://schemas.microsoft.com/office/drawing/2014/main" val="3160553044"/>
                  </a:ext>
                </a:extLst>
              </a:tr>
              <a:tr h="434683">
                <a:tc>
                  <a:txBody>
                    <a:bodyPr/>
                    <a:lstStyle/>
                    <a:p>
                      <a:pPr algn="ctr"/>
                      <a:r>
                        <a:rPr lang="en-US" dirty="0"/>
                        <a:t>Item</a:t>
                      </a:r>
                    </a:p>
                  </a:txBody>
                  <a:tcPr>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t>Weight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solidFill>
                            <a:srgbClr val="A11051"/>
                          </a:solidFill>
                        </a:rPr>
                        <a:t>$ Price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solidFill>
                            <a:srgbClr val="A11051"/>
                          </a:solidFill>
                        </a:rPr>
                        <a:t>W x P ($)</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solidFill>
                            <a:srgbClr val="292D78"/>
                          </a:solidFill>
                        </a:rPr>
                        <a:t>$ Price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solidFill>
                            <a:srgbClr val="292D78"/>
                          </a:solidFill>
                        </a:rPr>
                        <a:t>W x P ($)</a:t>
                      </a:r>
                    </a:p>
                  </a:txBody>
                  <a:tcP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47390926"/>
                  </a:ext>
                </a:extLst>
              </a:tr>
              <a:tr h="434683">
                <a:tc>
                  <a:txBody>
                    <a:bodyPr/>
                    <a:lstStyle/>
                    <a:p>
                      <a:r>
                        <a:rPr lang="en-US" dirty="0"/>
                        <a:t>Bread</a:t>
                      </a:r>
                    </a:p>
                  </a:txBody>
                  <a:tcPr>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t>40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lvl="1" algn="r"/>
                      <a:r>
                        <a:rPr lang="en-US" dirty="0">
                          <a:solidFill>
                            <a:srgbClr val="A11051"/>
                          </a:solidFill>
                        </a:rPr>
                        <a:t>3.20</a:t>
                      </a:r>
                    </a:p>
                  </a:txBody>
                  <a:tcPr marR="612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A11051"/>
                          </a:solidFill>
                        </a:rPr>
                        <a:t>128.00</a:t>
                      </a:r>
                    </a:p>
                  </a:txBody>
                  <a:tcPr marR="468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292D78"/>
                          </a:solidFill>
                        </a:rPr>
                        <a:t>3.40</a:t>
                      </a:r>
                    </a:p>
                  </a:txBody>
                  <a:tcPr marR="576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292D78"/>
                          </a:solidFill>
                        </a:rPr>
                        <a:t>136.00</a:t>
                      </a:r>
                    </a:p>
                  </a:txBody>
                  <a:tcPr marR="468000">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0428193"/>
                  </a:ext>
                </a:extLst>
              </a:tr>
              <a:tr h="434683">
                <a:tc>
                  <a:txBody>
                    <a:bodyPr/>
                    <a:lstStyle/>
                    <a:p>
                      <a:r>
                        <a:rPr lang="en-US" dirty="0"/>
                        <a:t>Fish</a:t>
                      </a:r>
                    </a:p>
                  </a:txBody>
                  <a:tcPr>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t>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lvl="1" algn="r"/>
                      <a:r>
                        <a:rPr lang="en-US" dirty="0">
                          <a:solidFill>
                            <a:srgbClr val="A11051"/>
                          </a:solidFill>
                        </a:rPr>
                        <a:t>8.00</a:t>
                      </a:r>
                    </a:p>
                  </a:txBody>
                  <a:tcPr marR="612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A11051"/>
                          </a:solidFill>
                        </a:rPr>
                        <a:t>240.00</a:t>
                      </a:r>
                    </a:p>
                  </a:txBody>
                  <a:tcPr marR="468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292D78"/>
                          </a:solidFill>
                        </a:rPr>
                        <a:t>7.80</a:t>
                      </a:r>
                    </a:p>
                  </a:txBody>
                  <a:tcPr marR="576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292D78"/>
                          </a:solidFill>
                        </a:rPr>
                        <a:t>234.00</a:t>
                      </a:r>
                    </a:p>
                  </a:txBody>
                  <a:tcPr marR="468000">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06474114"/>
                  </a:ext>
                </a:extLst>
              </a:tr>
              <a:tr h="434683">
                <a:tc>
                  <a:txBody>
                    <a:bodyPr/>
                    <a:lstStyle/>
                    <a:p>
                      <a:r>
                        <a:rPr lang="en-US" dirty="0"/>
                        <a:t>Lettuce</a:t>
                      </a:r>
                    </a:p>
                  </a:txBody>
                  <a:tcPr>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t>20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lvl="1" algn="r"/>
                      <a:r>
                        <a:rPr lang="en-US" dirty="0">
                          <a:solidFill>
                            <a:srgbClr val="A11051"/>
                          </a:solidFill>
                        </a:rPr>
                        <a:t>1.15</a:t>
                      </a:r>
                    </a:p>
                  </a:txBody>
                  <a:tcPr marR="612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A11051"/>
                          </a:solidFill>
                        </a:rPr>
                        <a:t>23.00</a:t>
                      </a:r>
                    </a:p>
                  </a:txBody>
                  <a:tcPr marR="468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292D78"/>
                          </a:solidFill>
                        </a:rPr>
                        <a:t>1.20</a:t>
                      </a:r>
                    </a:p>
                  </a:txBody>
                  <a:tcPr marR="576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292D78"/>
                          </a:solidFill>
                        </a:rPr>
                        <a:t>24.00</a:t>
                      </a:r>
                    </a:p>
                  </a:txBody>
                  <a:tcPr marR="468000">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97449334"/>
                  </a:ext>
                </a:extLst>
              </a:tr>
              <a:tr h="434683">
                <a:tc>
                  <a:txBody>
                    <a:bodyPr/>
                    <a:lstStyle/>
                    <a:p>
                      <a:r>
                        <a:rPr lang="en-US" dirty="0"/>
                        <a:t>Chocolate</a:t>
                      </a:r>
                    </a:p>
                  </a:txBody>
                  <a:tcPr>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t>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lvl="1" algn="r"/>
                      <a:r>
                        <a:rPr lang="en-US" dirty="0">
                          <a:solidFill>
                            <a:srgbClr val="A11051"/>
                          </a:solidFill>
                        </a:rPr>
                        <a:t>2.50</a:t>
                      </a:r>
                    </a:p>
                  </a:txBody>
                  <a:tcPr marR="612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A11051"/>
                          </a:solidFill>
                        </a:rPr>
                        <a:t>25.00</a:t>
                      </a:r>
                    </a:p>
                  </a:txBody>
                  <a:tcPr marR="468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292D78"/>
                          </a:solidFill>
                        </a:rPr>
                        <a:t>2.80</a:t>
                      </a:r>
                    </a:p>
                  </a:txBody>
                  <a:tcPr marR="576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dirty="0">
                          <a:solidFill>
                            <a:srgbClr val="292D78"/>
                          </a:solidFill>
                        </a:rPr>
                        <a:t>28.00</a:t>
                      </a:r>
                    </a:p>
                  </a:txBody>
                  <a:tcPr marR="468000">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31319731"/>
                  </a:ext>
                </a:extLst>
              </a:tr>
              <a:tr h="434683">
                <a:tc>
                  <a:txBody>
                    <a:bodyPr/>
                    <a:lstStyle/>
                    <a:p>
                      <a:r>
                        <a:rPr lang="en-US" dirty="0"/>
                        <a:t>Total</a:t>
                      </a:r>
                    </a:p>
                  </a:txBody>
                  <a:tcPr>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dirty="0"/>
                        <a:t>100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b="1" dirty="0">
                          <a:solidFill>
                            <a:srgbClr val="A11051"/>
                          </a:solidFill>
                        </a:rPr>
                        <a:t>416.00</a:t>
                      </a:r>
                    </a:p>
                  </a:txBody>
                  <a:tcPr marR="46800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r"/>
                      <a:r>
                        <a:rPr lang="en-US" b="1" dirty="0">
                          <a:solidFill>
                            <a:srgbClr val="292D78"/>
                          </a:solidFill>
                        </a:rPr>
                        <a:t>422.00</a:t>
                      </a:r>
                    </a:p>
                  </a:txBody>
                  <a:tcPr marR="468000">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29201048"/>
                  </a:ext>
                </a:extLst>
              </a:tr>
              <a:tr h="434683">
                <a:tc>
                  <a:txBody>
                    <a:bodyPr/>
                    <a:lstStyle/>
                    <a:p>
                      <a:endParaRPr lang="en-US" dirty="0"/>
                    </a:p>
                  </a:txBody>
                  <a:tcPr>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i="1" dirty="0">
                          <a:solidFill>
                            <a:schemeClr val="bg1"/>
                          </a:solidFill>
                        </a:rPr>
                        <a:t>Price index</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A11051"/>
                    </a:solidFill>
                  </a:tcPr>
                </a:tc>
                <a:tc>
                  <a:txBody>
                    <a:bodyPr/>
                    <a:lstStyle/>
                    <a:p>
                      <a:pPr algn="ctr"/>
                      <a:r>
                        <a:rPr lang="en-US" i="1" dirty="0">
                          <a:solidFill>
                            <a:schemeClr val="bg1"/>
                          </a:solidFill>
                        </a:rPr>
                        <a:t>100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A11051"/>
                    </a:solidFill>
                  </a:tcPr>
                </a:tc>
                <a:tc>
                  <a:txBody>
                    <a:bodyPr/>
                    <a:lstStyle/>
                    <a:p>
                      <a:pPr algn="ctr"/>
                      <a:endParaRPr lang="en-US" i="1"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A11051"/>
                    </a:solidFill>
                  </a:tcPr>
                </a:tc>
                <a:tc>
                  <a:txBody>
                    <a:bodyPr/>
                    <a:lstStyle/>
                    <a:p>
                      <a:pPr algn="ctr"/>
                      <a:r>
                        <a:rPr lang="en-US" i="1" dirty="0">
                          <a:solidFill>
                            <a:schemeClr val="bg1"/>
                          </a:solidFill>
                        </a:rPr>
                        <a:t>101.4</a:t>
                      </a:r>
                    </a:p>
                  </a:txBody>
                  <a:tcP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A11051"/>
                    </a:solidFill>
                  </a:tcPr>
                </a:tc>
                <a:extLst>
                  <a:ext uri="{0D108BD9-81ED-4DB2-BD59-A6C34878D82A}">
                    <a16:rowId xmlns:a16="http://schemas.microsoft.com/office/drawing/2014/main" val="1732516563"/>
                  </a:ext>
                </a:extLst>
              </a:tr>
              <a:tr h="434683">
                <a:tc>
                  <a:txBody>
                    <a:bodyPr/>
                    <a:lstStyle/>
                    <a:p>
                      <a:endParaRPr lang="en-US" dirty="0"/>
                    </a:p>
                  </a:txBody>
                  <a:tcPr>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tcPr>
                </a:tc>
                <a:tc>
                  <a:txBody>
                    <a:bodyPr/>
                    <a:lstStyle/>
                    <a:p>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tcPr>
                </a:tc>
                <a:tc gridSpan="2">
                  <a:txBody>
                    <a:bodyPr/>
                    <a:lstStyle/>
                    <a:p>
                      <a:pPr algn="ctr"/>
                      <a:r>
                        <a:rPr lang="en-US" i="1" dirty="0"/>
                        <a:t>Rate of inflation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tcPr>
                </a:tc>
                <a:tc hMerge="1">
                  <a:txBody>
                    <a:bodyPr/>
                    <a:lstStyle/>
                    <a:p>
                      <a:endParaRPr lang="en-US" dirty="0"/>
                    </a:p>
                  </a:txBody>
                  <a:tcPr/>
                </a:tc>
                <a:tc>
                  <a:txBody>
                    <a:bodyPr/>
                    <a:lstStyle/>
                    <a:p>
                      <a:pPr algn="ctr"/>
                      <a:r>
                        <a:rPr lang="en-US" b="1" i="1" dirty="0">
                          <a:solidFill>
                            <a:srgbClr val="FF0000"/>
                          </a:solidFill>
                        </a:rPr>
                        <a:t>1.4%</a:t>
                      </a:r>
                    </a:p>
                  </a:txBody>
                  <a:tcP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2815833865"/>
                  </a:ext>
                </a:extLst>
              </a:tr>
            </a:tbl>
          </a:graphicData>
        </a:graphic>
      </p:graphicFrame>
      <p:sp>
        <p:nvSpPr>
          <p:cNvPr id="12" name="TextBox 11">
            <a:extLst>
              <a:ext uri="{FF2B5EF4-FFF2-40B4-BE49-F238E27FC236}">
                <a16:creationId xmlns:a16="http://schemas.microsoft.com/office/drawing/2014/main" id="{A2AD3AA6-C8FD-8645-866B-F2F6C18A9534}"/>
              </a:ext>
            </a:extLst>
          </p:cNvPr>
          <p:cNvSpPr txBox="1"/>
          <p:nvPr/>
        </p:nvSpPr>
        <p:spPr>
          <a:xfrm>
            <a:off x="425913" y="2121484"/>
            <a:ext cx="1962228" cy="1200329"/>
          </a:xfrm>
          <a:prstGeom prst="rect">
            <a:avLst/>
          </a:prstGeom>
          <a:noFill/>
        </p:spPr>
        <p:txBody>
          <a:bodyPr wrap="square" rtlCol="0">
            <a:spAutoFit/>
          </a:bodyPr>
          <a:lstStyle/>
          <a:p>
            <a:pPr algn="ctr"/>
            <a:r>
              <a:rPr lang="en-US" dirty="0">
                <a:solidFill>
                  <a:srgbClr val="E15D29"/>
                </a:solidFill>
              </a:rPr>
              <a:t>Step 1 - Multiply weight by price </a:t>
            </a:r>
            <a:r>
              <a:rPr lang="en-US" dirty="0">
                <a:solidFill>
                  <a:srgbClr val="A11051"/>
                </a:solidFill>
              </a:rPr>
              <a:t>(W x P) </a:t>
            </a:r>
            <a:r>
              <a:rPr lang="en-US" dirty="0">
                <a:solidFill>
                  <a:srgbClr val="E15D29"/>
                </a:solidFill>
              </a:rPr>
              <a:t>for each item</a:t>
            </a:r>
          </a:p>
        </p:txBody>
      </p:sp>
      <p:sp>
        <p:nvSpPr>
          <p:cNvPr id="14" name="TextBox 13">
            <a:extLst>
              <a:ext uri="{FF2B5EF4-FFF2-40B4-BE49-F238E27FC236}">
                <a16:creationId xmlns:a16="http://schemas.microsoft.com/office/drawing/2014/main" id="{ACDC0A66-9E0F-7F47-93EA-84A7FC97345E}"/>
              </a:ext>
            </a:extLst>
          </p:cNvPr>
          <p:cNvSpPr txBox="1"/>
          <p:nvPr/>
        </p:nvSpPr>
        <p:spPr>
          <a:xfrm>
            <a:off x="269820" y="3452774"/>
            <a:ext cx="2118321" cy="1200329"/>
          </a:xfrm>
          <a:prstGeom prst="rect">
            <a:avLst/>
          </a:prstGeom>
          <a:noFill/>
        </p:spPr>
        <p:txBody>
          <a:bodyPr wrap="square" rtlCol="0">
            <a:spAutoFit/>
          </a:bodyPr>
          <a:lstStyle/>
          <a:p>
            <a:pPr algn="ctr"/>
            <a:r>
              <a:rPr lang="en-US" dirty="0">
                <a:solidFill>
                  <a:srgbClr val="E15D29"/>
                </a:solidFill>
              </a:rPr>
              <a:t>Step 2 – Add the </a:t>
            </a:r>
          </a:p>
          <a:p>
            <a:pPr algn="ctr"/>
            <a:r>
              <a:rPr lang="en-US" dirty="0">
                <a:solidFill>
                  <a:srgbClr val="E15D29"/>
                </a:solidFill>
              </a:rPr>
              <a:t>Expenditure </a:t>
            </a:r>
          </a:p>
          <a:p>
            <a:pPr algn="ctr"/>
            <a:r>
              <a:rPr lang="en-US" dirty="0">
                <a:solidFill>
                  <a:srgbClr val="E15D29"/>
                </a:solidFill>
              </a:rPr>
              <a:t>(W x P) column for period 1</a:t>
            </a:r>
          </a:p>
        </p:txBody>
      </p:sp>
      <p:sp>
        <p:nvSpPr>
          <p:cNvPr id="15" name="TextBox 14">
            <a:extLst>
              <a:ext uri="{FF2B5EF4-FFF2-40B4-BE49-F238E27FC236}">
                <a16:creationId xmlns:a16="http://schemas.microsoft.com/office/drawing/2014/main" id="{5E56DA12-5A27-914D-AC7D-B00875C2F2BA}"/>
              </a:ext>
            </a:extLst>
          </p:cNvPr>
          <p:cNvSpPr txBox="1"/>
          <p:nvPr/>
        </p:nvSpPr>
        <p:spPr>
          <a:xfrm>
            <a:off x="625042" y="5287125"/>
            <a:ext cx="2536847" cy="923330"/>
          </a:xfrm>
          <a:prstGeom prst="rect">
            <a:avLst/>
          </a:prstGeom>
          <a:noFill/>
        </p:spPr>
        <p:txBody>
          <a:bodyPr wrap="square" rtlCol="0">
            <a:spAutoFit/>
          </a:bodyPr>
          <a:lstStyle/>
          <a:p>
            <a:pPr algn="ctr"/>
            <a:r>
              <a:rPr lang="en-US" dirty="0">
                <a:solidFill>
                  <a:srgbClr val="A11051"/>
                </a:solidFill>
              </a:rPr>
              <a:t>Step 3 – The total spend in period 1 is allocated the index number 100</a:t>
            </a:r>
          </a:p>
        </p:txBody>
      </p:sp>
      <p:sp>
        <p:nvSpPr>
          <p:cNvPr id="16" name="TextBox 15">
            <a:extLst>
              <a:ext uri="{FF2B5EF4-FFF2-40B4-BE49-F238E27FC236}">
                <a16:creationId xmlns:a16="http://schemas.microsoft.com/office/drawing/2014/main" id="{43AA09D4-2122-1547-9FEE-8CB69F647F04}"/>
              </a:ext>
            </a:extLst>
          </p:cNvPr>
          <p:cNvSpPr txBox="1"/>
          <p:nvPr/>
        </p:nvSpPr>
        <p:spPr>
          <a:xfrm>
            <a:off x="4425865" y="5287125"/>
            <a:ext cx="1890802" cy="923330"/>
          </a:xfrm>
          <a:prstGeom prst="rect">
            <a:avLst/>
          </a:prstGeom>
          <a:noFill/>
        </p:spPr>
        <p:txBody>
          <a:bodyPr wrap="square" rtlCol="0">
            <a:spAutoFit/>
          </a:bodyPr>
          <a:lstStyle/>
          <a:p>
            <a:pPr algn="ctr"/>
            <a:r>
              <a:rPr lang="en-US" dirty="0">
                <a:solidFill>
                  <a:srgbClr val="292D78"/>
                </a:solidFill>
              </a:rPr>
              <a:t>Step 4 – Repeat steps 1 and 2 for </a:t>
            </a:r>
          </a:p>
          <a:p>
            <a:pPr algn="ctr"/>
            <a:r>
              <a:rPr lang="en-US" dirty="0">
                <a:solidFill>
                  <a:srgbClr val="292D78"/>
                </a:solidFill>
              </a:rPr>
              <a:t>period 2</a:t>
            </a:r>
          </a:p>
        </p:txBody>
      </p:sp>
      <p:sp>
        <p:nvSpPr>
          <p:cNvPr id="17" name="TextBox 16">
            <a:extLst>
              <a:ext uri="{FF2B5EF4-FFF2-40B4-BE49-F238E27FC236}">
                <a16:creationId xmlns:a16="http://schemas.microsoft.com/office/drawing/2014/main" id="{D702A60D-C39A-EF44-B777-B6CF8DC6A0E6}"/>
              </a:ext>
            </a:extLst>
          </p:cNvPr>
          <p:cNvSpPr txBox="1"/>
          <p:nvPr/>
        </p:nvSpPr>
        <p:spPr>
          <a:xfrm>
            <a:off x="6435229" y="5287125"/>
            <a:ext cx="2960894" cy="923330"/>
          </a:xfrm>
          <a:prstGeom prst="rect">
            <a:avLst/>
          </a:prstGeom>
          <a:noFill/>
        </p:spPr>
        <p:txBody>
          <a:bodyPr wrap="square" rtlCol="0">
            <a:spAutoFit/>
          </a:bodyPr>
          <a:lstStyle/>
          <a:p>
            <a:pPr algn="ctr"/>
            <a:r>
              <a:rPr lang="en-US" dirty="0">
                <a:solidFill>
                  <a:srgbClr val="00C2E9"/>
                </a:solidFill>
              </a:rPr>
              <a:t>Step 5 – Divide total spend in period 2 by total in period 1 to get period 2 index</a:t>
            </a:r>
          </a:p>
        </p:txBody>
      </p:sp>
      <p:sp>
        <p:nvSpPr>
          <p:cNvPr id="18" name="TextBox 17">
            <a:extLst>
              <a:ext uri="{FF2B5EF4-FFF2-40B4-BE49-F238E27FC236}">
                <a16:creationId xmlns:a16="http://schemas.microsoft.com/office/drawing/2014/main" id="{6DC091E6-FF7C-7540-B681-C319B5525FB8}"/>
              </a:ext>
            </a:extLst>
          </p:cNvPr>
          <p:cNvSpPr txBox="1"/>
          <p:nvPr/>
        </p:nvSpPr>
        <p:spPr>
          <a:xfrm>
            <a:off x="9355347" y="5287125"/>
            <a:ext cx="2189573" cy="923330"/>
          </a:xfrm>
          <a:prstGeom prst="rect">
            <a:avLst/>
          </a:prstGeom>
          <a:noFill/>
        </p:spPr>
        <p:txBody>
          <a:bodyPr wrap="square" rtlCol="0">
            <a:spAutoFit/>
          </a:bodyPr>
          <a:lstStyle/>
          <a:p>
            <a:pPr algn="ctr"/>
            <a:r>
              <a:rPr lang="en-US" dirty="0"/>
              <a:t>Step 6 – convert to percentage change over the period</a:t>
            </a:r>
          </a:p>
        </p:txBody>
      </p:sp>
      <p:cxnSp>
        <p:nvCxnSpPr>
          <p:cNvPr id="20" name="Straight Arrow Connector 19">
            <a:extLst>
              <a:ext uri="{FF2B5EF4-FFF2-40B4-BE49-F238E27FC236}">
                <a16:creationId xmlns:a16="http://schemas.microsoft.com/office/drawing/2014/main" id="{D43A82C3-CDB9-A946-AD35-4DE1EE48210B}"/>
              </a:ext>
            </a:extLst>
          </p:cNvPr>
          <p:cNvCxnSpPr>
            <a:cxnSpLocks/>
          </p:cNvCxnSpPr>
          <p:nvPr/>
        </p:nvCxnSpPr>
        <p:spPr>
          <a:xfrm>
            <a:off x="2196897" y="2473377"/>
            <a:ext cx="4457935" cy="0"/>
          </a:xfrm>
          <a:prstGeom prst="straightConnector1">
            <a:avLst/>
          </a:prstGeom>
          <a:ln w="31750">
            <a:tailEnd type="stealth" w="lg" len="lg"/>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5DDF8F4C-7318-D341-BBC9-2E067964C8F6}"/>
              </a:ext>
            </a:extLst>
          </p:cNvPr>
          <p:cNvCxnSpPr>
            <a:cxnSpLocks/>
          </p:cNvCxnSpPr>
          <p:nvPr/>
        </p:nvCxnSpPr>
        <p:spPr>
          <a:xfrm flipV="1">
            <a:off x="2388141" y="4052939"/>
            <a:ext cx="4457935" cy="150761"/>
          </a:xfrm>
          <a:prstGeom prst="straightConnector1">
            <a:avLst/>
          </a:prstGeom>
          <a:ln w="31750">
            <a:tailEnd type="stealth" w="lg" len="lg"/>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D8868AEF-8594-F141-A926-B15FF99411DB}"/>
              </a:ext>
            </a:extLst>
          </p:cNvPr>
          <p:cNvCxnSpPr>
            <a:cxnSpLocks/>
          </p:cNvCxnSpPr>
          <p:nvPr/>
        </p:nvCxnSpPr>
        <p:spPr>
          <a:xfrm flipV="1">
            <a:off x="3260449" y="4553155"/>
            <a:ext cx="3689571" cy="923330"/>
          </a:xfrm>
          <a:prstGeom prst="straightConnector1">
            <a:avLst/>
          </a:prstGeom>
          <a:ln w="28575">
            <a:tailEnd type="stealth" w="lg" len="lg"/>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484995E9-53B8-6F49-8B8E-30BE26243422}"/>
              </a:ext>
            </a:extLst>
          </p:cNvPr>
          <p:cNvCxnSpPr>
            <a:cxnSpLocks/>
          </p:cNvCxnSpPr>
          <p:nvPr/>
        </p:nvCxnSpPr>
        <p:spPr>
          <a:xfrm flipV="1">
            <a:off x="8023752" y="4480224"/>
            <a:ext cx="2034645" cy="832368"/>
          </a:xfrm>
          <a:prstGeom prst="straightConnector1">
            <a:avLst/>
          </a:prstGeom>
          <a:ln w="28575">
            <a:tailEnd type="stealth" w="lg" len="lg"/>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4A9A943A-3E6C-BF48-87CD-74B0C3CF9952}"/>
              </a:ext>
            </a:extLst>
          </p:cNvPr>
          <p:cNvCxnSpPr>
            <a:cxnSpLocks/>
          </p:cNvCxnSpPr>
          <p:nvPr/>
        </p:nvCxnSpPr>
        <p:spPr>
          <a:xfrm flipH="1" flipV="1">
            <a:off x="10375183" y="5052523"/>
            <a:ext cx="4086" cy="260069"/>
          </a:xfrm>
          <a:prstGeom prst="straightConnector1">
            <a:avLst/>
          </a:prstGeom>
          <a:ln w="28575">
            <a:tailEnd type="stealth"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2007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9"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1000"/>
                                        <p:tgtEl>
                                          <p:spTgt spid="18"/>
                                        </p:tgtEl>
                                      </p:cBhvr>
                                    </p:animEffect>
                                  </p:childTnLst>
                                </p:cTn>
                              </p:par>
                              <p:par>
                                <p:cTn id="44" presetID="9"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dissolve">
                                      <p:cBhvr>
                                        <p:cTn id="4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E42F-DDA8-BF4E-AF55-44A6EC7F508D}"/>
              </a:ext>
            </a:extLst>
          </p:cNvPr>
          <p:cNvSpPr>
            <a:spLocks noGrp="1"/>
          </p:cNvSpPr>
          <p:nvPr>
            <p:ph type="title"/>
          </p:nvPr>
        </p:nvSpPr>
        <p:spPr/>
        <p:txBody>
          <a:bodyPr/>
          <a:lstStyle/>
          <a:p>
            <a:r>
              <a:rPr lang="en-US" dirty="0"/>
              <a:t>Calculating A rate of change</a:t>
            </a:r>
          </a:p>
        </p:txBody>
      </p:sp>
      <p:sp>
        <p:nvSpPr>
          <p:cNvPr id="3" name="Content Placeholder 2">
            <a:extLst>
              <a:ext uri="{FF2B5EF4-FFF2-40B4-BE49-F238E27FC236}">
                <a16:creationId xmlns:a16="http://schemas.microsoft.com/office/drawing/2014/main" id="{9AD5A556-ECF1-4149-999F-EA5B2011DC29}"/>
              </a:ext>
            </a:extLst>
          </p:cNvPr>
          <p:cNvSpPr>
            <a:spLocks noGrp="1"/>
          </p:cNvSpPr>
          <p:nvPr>
            <p:ph idx="1"/>
          </p:nvPr>
        </p:nvSpPr>
        <p:spPr>
          <a:xfrm>
            <a:off x="1291081" y="1483681"/>
            <a:ext cx="9763774" cy="1945320"/>
          </a:xfrm>
        </p:spPr>
        <p:txBody>
          <a:bodyPr>
            <a:normAutofit fontScale="92500"/>
          </a:bodyPr>
          <a:lstStyle/>
          <a:p>
            <a:pPr marL="0" indent="0">
              <a:buNone/>
            </a:pPr>
            <a:r>
              <a:rPr lang="en-AU" dirty="0"/>
              <a:t>The rate of change in the CPI is the </a:t>
            </a:r>
            <a:r>
              <a:rPr lang="en-AU" dirty="0">
                <a:solidFill>
                  <a:srgbClr val="E15D29"/>
                </a:solidFill>
              </a:rPr>
              <a:t>inflation rate </a:t>
            </a:r>
            <a:r>
              <a:rPr lang="en-AU" dirty="0"/>
              <a:t>- the rate at which the price level is changing between two periods of time.</a:t>
            </a:r>
          </a:p>
          <a:p>
            <a:pPr marL="0" indent="0">
              <a:buNone/>
            </a:pPr>
            <a:r>
              <a:rPr lang="en-US" dirty="0"/>
              <a:t>Two methods of calculating a rate of inflation from CPI data:</a:t>
            </a:r>
            <a:endParaRPr lang="en-AU" dirty="0"/>
          </a:p>
        </p:txBody>
      </p:sp>
      <p:sp>
        <p:nvSpPr>
          <p:cNvPr id="4" name="Slide Number Placeholder 3">
            <a:extLst>
              <a:ext uri="{FF2B5EF4-FFF2-40B4-BE49-F238E27FC236}">
                <a16:creationId xmlns:a16="http://schemas.microsoft.com/office/drawing/2014/main" id="{B7F2000D-1D4D-1940-8DAB-29B9FED7EB01}"/>
              </a:ext>
            </a:extLst>
          </p:cNvPr>
          <p:cNvSpPr>
            <a:spLocks noGrp="1"/>
          </p:cNvSpPr>
          <p:nvPr>
            <p:ph type="sldNum" sz="quarter" idx="12"/>
          </p:nvPr>
        </p:nvSpPr>
        <p:spPr/>
        <p:txBody>
          <a:bodyPr/>
          <a:lstStyle/>
          <a:p>
            <a:fld id="{6D22F896-40B5-4ADD-8801-0D06FADFA095}" type="slidenum">
              <a:rPr lang="en-US" smtClean="0"/>
              <a:t>8</a:t>
            </a:fld>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E243A2C-F8C2-8C49-B78F-2C1CD6FCBD3B}"/>
                  </a:ext>
                </a:extLst>
              </p:cNvPr>
              <p:cNvSpPr txBox="1">
                <a:spLocks/>
              </p:cNvSpPr>
              <p:nvPr/>
            </p:nvSpPr>
            <p:spPr>
              <a:xfrm>
                <a:off x="3017733" y="3578930"/>
                <a:ext cx="6156533" cy="109697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800" kern="120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14:m>
                  <m:oMath xmlns:m="http://schemas.openxmlformats.org/officeDocument/2006/math">
                    <m:r>
                      <a:rPr lang="en-AU" b="0" i="1" smtClean="0">
                        <a:solidFill>
                          <a:srgbClr val="A11051"/>
                        </a:solidFill>
                        <a:latin typeface="Cambria Math" panose="02040503050406030204" pitchFamily="18" charset="0"/>
                      </a:rPr>
                      <m:t>𝑅𝑎𝑡𝑒</m:t>
                    </m:r>
                    <m:r>
                      <a:rPr lang="en-AU" b="0" i="1" smtClean="0">
                        <a:solidFill>
                          <a:srgbClr val="A11051"/>
                        </a:solidFill>
                        <a:latin typeface="Cambria Math" panose="02040503050406030204" pitchFamily="18" charset="0"/>
                      </a:rPr>
                      <m:t>= </m:t>
                    </m:r>
                    <m:f>
                      <m:fPr>
                        <m:ctrlPr>
                          <a:rPr lang="en-AU" b="0" i="1" smtClean="0">
                            <a:solidFill>
                              <a:srgbClr val="A11051"/>
                            </a:solidFill>
                            <a:latin typeface="Cambria Math" panose="02040503050406030204" pitchFamily="18" charset="0"/>
                          </a:rPr>
                        </m:ctrlPr>
                      </m:fPr>
                      <m:num>
                        <m:r>
                          <a:rPr lang="en-AU" b="0" i="1" smtClean="0">
                            <a:solidFill>
                              <a:srgbClr val="A11051"/>
                            </a:solidFill>
                            <a:latin typeface="Cambria Math" panose="02040503050406030204" pitchFamily="18" charset="0"/>
                          </a:rPr>
                          <m:t>𝐶𝑃𝐼</m:t>
                        </m:r>
                        <m:r>
                          <a:rPr lang="en-AU" b="0" i="1" smtClean="0">
                            <a:solidFill>
                              <a:srgbClr val="A11051"/>
                            </a:solidFill>
                            <a:latin typeface="Cambria Math" panose="02040503050406030204" pitchFamily="18" charset="0"/>
                          </a:rPr>
                          <m:t> </m:t>
                        </m:r>
                        <m:d>
                          <m:dPr>
                            <m:ctrlPr>
                              <a:rPr lang="en-AU" b="0" i="1" smtClean="0">
                                <a:solidFill>
                                  <a:srgbClr val="A11051"/>
                                </a:solidFill>
                                <a:latin typeface="Cambria Math" panose="02040503050406030204" pitchFamily="18" charset="0"/>
                              </a:rPr>
                            </m:ctrlPr>
                          </m:dPr>
                          <m:e>
                            <m:r>
                              <a:rPr lang="en-AU" b="0" i="1" smtClean="0">
                                <a:solidFill>
                                  <a:srgbClr val="A11051"/>
                                </a:solidFill>
                                <a:latin typeface="Cambria Math" panose="02040503050406030204" pitchFamily="18" charset="0"/>
                              </a:rPr>
                              <m:t>𝑦𝑒𝑎𝑟</m:t>
                            </m:r>
                            <m:r>
                              <a:rPr lang="en-AU" b="0" i="1" smtClean="0">
                                <a:solidFill>
                                  <a:srgbClr val="A11051"/>
                                </a:solidFill>
                                <a:latin typeface="Cambria Math" panose="02040503050406030204" pitchFamily="18" charset="0"/>
                              </a:rPr>
                              <m:t> </m:t>
                            </m:r>
                            <m:r>
                              <a:rPr lang="en-AU" b="0" i="1" smtClean="0">
                                <a:solidFill>
                                  <a:srgbClr val="A11051"/>
                                </a:solidFill>
                                <a:latin typeface="Cambria Math" panose="02040503050406030204" pitchFamily="18" charset="0"/>
                              </a:rPr>
                              <m:t>𝑛</m:t>
                            </m:r>
                          </m:e>
                        </m:d>
                        <m:r>
                          <a:rPr lang="en-AU" b="0" i="1" smtClean="0">
                            <a:solidFill>
                              <a:srgbClr val="A11051"/>
                            </a:solidFill>
                            <a:latin typeface="Cambria Math" panose="02040503050406030204" pitchFamily="18" charset="0"/>
                          </a:rPr>
                          <m:t>−</m:t>
                        </m:r>
                        <m:r>
                          <a:rPr lang="en-AU" b="0" i="1" smtClean="0">
                            <a:solidFill>
                              <a:srgbClr val="A11051"/>
                            </a:solidFill>
                            <a:latin typeface="Cambria Math" panose="02040503050406030204" pitchFamily="18" charset="0"/>
                          </a:rPr>
                          <m:t>𝐶𝑃𝐼</m:t>
                        </m:r>
                        <m:r>
                          <a:rPr lang="en-AU" b="0" i="1" smtClean="0">
                            <a:solidFill>
                              <a:srgbClr val="A11051"/>
                            </a:solidFill>
                            <a:latin typeface="Cambria Math" panose="02040503050406030204" pitchFamily="18" charset="0"/>
                          </a:rPr>
                          <m:t> (</m:t>
                        </m:r>
                        <m:r>
                          <a:rPr lang="en-AU" b="0" i="1" smtClean="0">
                            <a:solidFill>
                              <a:srgbClr val="A11051"/>
                            </a:solidFill>
                            <a:latin typeface="Cambria Math" panose="02040503050406030204" pitchFamily="18" charset="0"/>
                          </a:rPr>
                          <m:t>𝑦𝑒𝑎𝑟</m:t>
                        </m:r>
                        <m:r>
                          <a:rPr lang="en-AU" b="0" i="1" smtClean="0">
                            <a:solidFill>
                              <a:srgbClr val="A11051"/>
                            </a:solidFill>
                            <a:latin typeface="Cambria Math" panose="02040503050406030204" pitchFamily="18" charset="0"/>
                          </a:rPr>
                          <m:t> </m:t>
                        </m:r>
                        <m:r>
                          <a:rPr lang="en-AU" b="0" i="1" smtClean="0">
                            <a:solidFill>
                              <a:srgbClr val="A11051"/>
                            </a:solidFill>
                            <a:latin typeface="Cambria Math" panose="02040503050406030204" pitchFamily="18" charset="0"/>
                          </a:rPr>
                          <m:t>𝑛</m:t>
                        </m:r>
                        <m:r>
                          <a:rPr lang="en-AU" b="0" i="1" smtClean="0">
                            <a:solidFill>
                              <a:srgbClr val="A11051"/>
                            </a:solidFill>
                            <a:latin typeface="Cambria Math" panose="02040503050406030204" pitchFamily="18" charset="0"/>
                          </a:rPr>
                          <m:t>−1)</m:t>
                        </m:r>
                      </m:num>
                      <m:den>
                        <m:r>
                          <a:rPr lang="en-AU" b="0" i="1" smtClean="0">
                            <a:solidFill>
                              <a:srgbClr val="A11051"/>
                            </a:solidFill>
                            <a:latin typeface="Cambria Math" panose="02040503050406030204" pitchFamily="18" charset="0"/>
                          </a:rPr>
                          <m:t>𝐶𝑃𝐼</m:t>
                        </m:r>
                        <m:r>
                          <a:rPr lang="en-AU" b="0" i="1" smtClean="0">
                            <a:solidFill>
                              <a:srgbClr val="A11051"/>
                            </a:solidFill>
                            <a:latin typeface="Cambria Math" panose="02040503050406030204" pitchFamily="18" charset="0"/>
                          </a:rPr>
                          <m:t> (</m:t>
                        </m:r>
                        <m:r>
                          <a:rPr lang="en-AU" b="0" i="1" smtClean="0">
                            <a:solidFill>
                              <a:srgbClr val="A11051"/>
                            </a:solidFill>
                            <a:latin typeface="Cambria Math" panose="02040503050406030204" pitchFamily="18" charset="0"/>
                          </a:rPr>
                          <m:t>𝑦𝑒𝑎𝑟</m:t>
                        </m:r>
                        <m:r>
                          <a:rPr lang="en-AU" b="0" i="1" smtClean="0">
                            <a:solidFill>
                              <a:srgbClr val="A11051"/>
                            </a:solidFill>
                            <a:latin typeface="Cambria Math" panose="02040503050406030204" pitchFamily="18" charset="0"/>
                          </a:rPr>
                          <m:t> </m:t>
                        </m:r>
                        <m:r>
                          <a:rPr lang="en-AU" b="0" i="1" smtClean="0">
                            <a:solidFill>
                              <a:srgbClr val="A11051"/>
                            </a:solidFill>
                            <a:latin typeface="Cambria Math" panose="02040503050406030204" pitchFamily="18" charset="0"/>
                          </a:rPr>
                          <m:t>𝑛</m:t>
                        </m:r>
                        <m:r>
                          <a:rPr lang="en-AU" b="0" i="1" smtClean="0">
                            <a:solidFill>
                              <a:srgbClr val="A11051"/>
                            </a:solidFill>
                            <a:latin typeface="Cambria Math" panose="02040503050406030204" pitchFamily="18" charset="0"/>
                          </a:rPr>
                          <m:t>−1)</m:t>
                        </m:r>
                      </m:den>
                    </m:f>
                  </m:oMath>
                </a14:m>
                <a:r>
                  <a:rPr lang="en-AU" dirty="0">
                    <a:solidFill>
                      <a:srgbClr val="A11051"/>
                    </a:solidFill>
                  </a:rPr>
                  <a:t> </a:t>
                </a:r>
                <a:r>
                  <a:rPr lang="en-AU" sz="2400" i="1" dirty="0">
                    <a:solidFill>
                      <a:srgbClr val="A11051"/>
                    </a:solidFill>
                  </a:rPr>
                  <a:t>x 100</a:t>
                </a:r>
              </a:p>
            </p:txBody>
          </p:sp>
        </mc:Choice>
        <mc:Fallback xmlns="">
          <p:sp>
            <p:nvSpPr>
              <p:cNvPr id="7" name="Content Placeholder 2">
                <a:extLst>
                  <a:ext uri="{FF2B5EF4-FFF2-40B4-BE49-F238E27FC236}">
                    <a16:creationId xmlns:a16="http://schemas.microsoft.com/office/drawing/2014/main" id="{6E243A2C-F8C2-8C49-B78F-2C1CD6FCBD3B}"/>
                  </a:ext>
                </a:extLst>
              </p:cNvPr>
              <p:cNvSpPr txBox="1">
                <a:spLocks noRot="1" noChangeAspect="1" noMove="1" noResize="1" noEditPoints="1" noAdjustHandles="1" noChangeArrowheads="1" noChangeShapeType="1" noTextEdit="1"/>
              </p:cNvSpPr>
              <p:nvPr/>
            </p:nvSpPr>
            <p:spPr>
              <a:xfrm>
                <a:off x="3017733" y="3578930"/>
                <a:ext cx="6156533" cy="1096973"/>
              </a:xfrm>
              <a:prstGeom prst="rect">
                <a:avLst/>
              </a:prstGeom>
              <a:blipFill>
                <a:blip r:embed="rId3"/>
                <a:stretch>
                  <a:fillRect l="-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EBF1BE04-9CD8-3742-BE58-FD6D14793755}"/>
                  </a:ext>
                </a:extLst>
              </p:cNvPr>
              <p:cNvSpPr txBox="1">
                <a:spLocks/>
              </p:cNvSpPr>
              <p:nvPr/>
            </p:nvSpPr>
            <p:spPr>
              <a:xfrm>
                <a:off x="3017732" y="4825832"/>
                <a:ext cx="6156533" cy="109697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800" kern="120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14:m>
                  <m:oMath xmlns:m="http://schemas.openxmlformats.org/officeDocument/2006/math">
                    <m:r>
                      <a:rPr lang="en-AU" b="0" i="1" smtClean="0">
                        <a:solidFill>
                          <a:srgbClr val="292D78"/>
                        </a:solidFill>
                        <a:latin typeface="Cambria Math" panose="02040503050406030204" pitchFamily="18" charset="0"/>
                      </a:rPr>
                      <m:t>𝑅𝑎𝑡𝑒</m:t>
                    </m:r>
                    <m:r>
                      <a:rPr lang="en-AU" b="0" i="1" smtClean="0">
                        <a:solidFill>
                          <a:srgbClr val="292D78"/>
                        </a:solidFill>
                        <a:latin typeface="Cambria Math" panose="02040503050406030204" pitchFamily="18" charset="0"/>
                      </a:rPr>
                      <m:t>= </m:t>
                    </m:r>
                    <m:f>
                      <m:fPr>
                        <m:ctrlPr>
                          <a:rPr lang="en-AU" b="0" i="1" smtClean="0">
                            <a:solidFill>
                              <a:srgbClr val="292D78"/>
                            </a:solidFill>
                            <a:latin typeface="Cambria Math" panose="02040503050406030204" pitchFamily="18" charset="0"/>
                          </a:rPr>
                        </m:ctrlPr>
                      </m:fPr>
                      <m:num>
                        <m:r>
                          <a:rPr lang="en-AU" b="0" i="1" smtClean="0">
                            <a:solidFill>
                              <a:srgbClr val="292D78"/>
                            </a:solidFill>
                            <a:latin typeface="Cambria Math" panose="02040503050406030204" pitchFamily="18" charset="0"/>
                          </a:rPr>
                          <m:t>𝐶𝑃𝐼</m:t>
                        </m:r>
                        <m:r>
                          <a:rPr lang="en-AU" b="0" i="1" smtClean="0">
                            <a:solidFill>
                              <a:srgbClr val="292D78"/>
                            </a:solidFill>
                            <a:latin typeface="Cambria Math" panose="02040503050406030204" pitchFamily="18" charset="0"/>
                          </a:rPr>
                          <m:t> </m:t>
                        </m:r>
                        <m:d>
                          <m:dPr>
                            <m:ctrlPr>
                              <a:rPr lang="en-AU" b="0" i="1" smtClean="0">
                                <a:solidFill>
                                  <a:srgbClr val="292D78"/>
                                </a:solidFill>
                                <a:latin typeface="Cambria Math" panose="02040503050406030204" pitchFamily="18" charset="0"/>
                              </a:rPr>
                            </m:ctrlPr>
                          </m:dPr>
                          <m:e>
                            <m:r>
                              <a:rPr lang="en-AU" b="0" i="1" smtClean="0">
                                <a:solidFill>
                                  <a:srgbClr val="292D78"/>
                                </a:solidFill>
                                <a:latin typeface="Cambria Math" panose="02040503050406030204" pitchFamily="18" charset="0"/>
                              </a:rPr>
                              <m:t>𝑦𝑒𝑎𝑟</m:t>
                            </m:r>
                            <m:r>
                              <a:rPr lang="en-AU" b="0" i="1" smtClean="0">
                                <a:solidFill>
                                  <a:srgbClr val="292D78"/>
                                </a:solidFill>
                                <a:latin typeface="Cambria Math" panose="02040503050406030204" pitchFamily="18" charset="0"/>
                              </a:rPr>
                              <m:t> </m:t>
                            </m:r>
                            <m:r>
                              <a:rPr lang="en-AU" b="0" i="1" smtClean="0">
                                <a:solidFill>
                                  <a:srgbClr val="292D78"/>
                                </a:solidFill>
                                <a:latin typeface="Cambria Math" panose="02040503050406030204" pitchFamily="18" charset="0"/>
                              </a:rPr>
                              <m:t>𝑛</m:t>
                            </m:r>
                          </m:e>
                        </m:d>
                      </m:num>
                      <m:den>
                        <m:r>
                          <a:rPr lang="en-AU" b="0" i="1" smtClean="0">
                            <a:solidFill>
                              <a:srgbClr val="292D78"/>
                            </a:solidFill>
                            <a:latin typeface="Cambria Math" panose="02040503050406030204" pitchFamily="18" charset="0"/>
                          </a:rPr>
                          <m:t>𝐶𝑃𝐼</m:t>
                        </m:r>
                        <m:r>
                          <a:rPr lang="en-AU" b="0" i="1" smtClean="0">
                            <a:solidFill>
                              <a:srgbClr val="292D78"/>
                            </a:solidFill>
                            <a:latin typeface="Cambria Math" panose="02040503050406030204" pitchFamily="18" charset="0"/>
                          </a:rPr>
                          <m:t> (</m:t>
                        </m:r>
                        <m:r>
                          <a:rPr lang="en-AU" b="0" i="1" smtClean="0">
                            <a:solidFill>
                              <a:srgbClr val="292D78"/>
                            </a:solidFill>
                            <a:latin typeface="Cambria Math" panose="02040503050406030204" pitchFamily="18" charset="0"/>
                          </a:rPr>
                          <m:t>𝑦𝑒𝑎𝑟</m:t>
                        </m:r>
                        <m:r>
                          <a:rPr lang="en-AU" b="0" i="1" smtClean="0">
                            <a:solidFill>
                              <a:srgbClr val="292D78"/>
                            </a:solidFill>
                            <a:latin typeface="Cambria Math" panose="02040503050406030204" pitchFamily="18" charset="0"/>
                          </a:rPr>
                          <m:t> </m:t>
                        </m:r>
                        <m:r>
                          <a:rPr lang="en-AU" b="0" i="1" smtClean="0">
                            <a:solidFill>
                              <a:srgbClr val="292D78"/>
                            </a:solidFill>
                            <a:latin typeface="Cambria Math" panose="02040503050406030204" pitchFamily="18" charset="0"/>
                          </a:rPr>
                          <m:t>𝑛</m:t>
                        </m:r>
                        <m:r>
                          <a:rPr lang="en-AU" b="0" i="1" smtClean="0">
                            <a:solidFill>
                              <a:srgbClr val="292D78"/>
                            </a:solidFill>
                            <a:latin typeface="Cambria Math" panose="02040503050406030204" pitchFamily="18" charset="0"/>
                          </a:rPr>
                          <m:t>−1)</m:t>
                        </m:r>
                      </m:den>
                    </m:f>
                  </m:oMath>
                </a14:m>
                <a:r>
                  <a:rPr lang="en-AU" dirty="0">
                    <a:solidFill>
                      <a:srgbClr val="292D78"/>
                    </a:solidFill>
                  </a:rPr>
                  <a:t>  - </a:t>
                </a:r>
                <a:r>
                  <a:rPr lang="en-AU" sz="2400" dirty="0">
                    <a:solidFill>
                      <a:srgbClr val="292D78"/>
                    </a:solidFill>
                  </a:rPr>
                  <a:t>1 </a:t>
                </a:r>
                <a:r>
                  <a:rPr lang="en-AU" sz="2400" i="1" dirty="0">
                    <a:solidFill>
                      <a:srgbClr val="292D78"/>
                    </a:solidFill>
                  </a:rPr>
                  <a:t>x 100</a:t>
                </a:r>
              </a:p>
            </p:txBody>
          </p:sp>
        </mc:Choice>
        <mc:Fallback xmlns="">
          <p:sp>
            <p:nvSpPr>
              <p:cNvPr id="9" name="Content Placeholder 2">
                <a:extLst>
                  <a:ext uri="{FF2B5EF4-FFF2-40B4-BE49-F238E27FC236}">
                    <a16:creationId xmlns:a16="http://schemas.microsoft.com/office/drawing/2014/main" id="{EBF1BE04-9CD8-3742-BE58-FD6D14793755}"/>
                  </a:ext>
                </a:extLst>
              </p:cNvPr>
              <p:cNvSpPr txBox="1">
                <a:spLocks noRot="1" noChangeAspect="1" noMove="1" noResize="1" noEditPoints="1" noAdjustHandles="1" noChangeArrowheads="1" noChangeShapeType="1" noTextEdit="1"/>
              </p:cNvSpPr>
              <p:nvPr/>
            </p:nvSpPr>
            <p:spPr>
              <a:xfrm>
                <a:off x="3017732" y="4825832"/>
                <a:ext cx="6156533" cy="1096973"/>
              </a:xfrm>
              <a:prstGeom prst="rect">
                <a:avLst/>
              </a:prstGeom>
              <a:blipFill>
                <a:blip r:embed="rId4"/>
                <a:stretch>
                  <a:fillRect l="-41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95E06BB-70A3-68FC-09FC-B616534C9768}"/>
              </a:ext>
            </a:extLst>
          </p:cNvPr>
          <p:cNvSpPr txBox="1"/>
          <p:nvPr/>
        </p:nvSpPr>
        <p:spPr>
          <a:xfrm>
            <a:off x="5973364" y="4566202"/>
            <a:ext cx="672631" cy="369332"/>
          </a:xfrm>
          <a:prstGeom prst="rect">
            <a:avLst/>
          </a:prstGeom>
          <a:noFill/>
        </p:spPr>
        <p:txBody>
          <a:bodyPr wrap="square" rtlCol="0">
            <a:spAutoFit/>
          </a:bodyPr>
          <a:lstStyle/>
          <a:p>
            <a:r>
              <a:rPr lang="en-US" dirty="0"/>
              <a:t>or</a:t>
            </a:r>
          </a:p>
        </p:txBody>
      </p:sp>
    </p:spTree>
    <p:extLst>
      <p:ext uri="{BB962C8B-B14F-4D97-AF65-F5344CB8AC3E}">
        <p14:creationId xmlns:p14="http://schemas.microsoft.com/office/powerpoint/2010/main" val="2568525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5"/>
</p:tagLst>
</file>

<file path=ppt/tags/tag2.xml><?xml version="1.0" encoding="utf-8"?>
<p:tagLst xmlns:a="http://schemas.openxmlformats.org/drawingml/2006/main" xmlns:r="http://schemas.openxmlformats.org/officeDocument/2006/relationships" xmlns:p="http://schemas.openxmlformats.org/presentationml/2006/main">
  <p:tag name="TIMING" val="|11.8"/>
</p:tagLst>
</file>

<file path=ppt/theme/theme1.xml><?xml version="1.0" encoding="utf-8"?>
<a:theme xmlns:a="http://schemas.openxmlformats.org/drawingml/2006/main" name="Galle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107230</TotalTime>
  <Words>3577</Words>
  <Application>Microsoft Macintosh PowerPoint</Application>
  <PresentationFormat>Widescreen</PresentationFormat>
  <Paragraphs>450</Paragraphs>
  <Slides>32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 Math</vt:lpstr>
      <vt:lpstr>Cavolini</vt:lpstr>
      <vt:lpstr>Gill Sans MT</vt:lpstr>
      <vt:lpstr>SourceSansPro</vt:lpstr>
      <vt:lpstr>Tahoma</vt:lpstr>
      <vt:lpstr>Gallery</vt:lpstr>
      <vt:lpstr>Chapter 9</vt:lpstr>
      <vt:lpstr>Contents</vt:lpstr>
      <vt:lpstr>Inflation – Concept and definition</vt:lpstr>
      <vt:lpstr>The measurement of inflation</vt:lpstr>
      <vt:lpstr>Compiling the CPI</vt:lpstr>
      <vt:lpstr>Items in The Basket are weighted</vt:lpstr>
      <vt:lpstr>CPI weights  (by group)</vt:lpstr>
      <vt:lpstr>calculate the ‘index’ and ‘rate’</vt:lpstr>
      <vt:lpstr>Calculating A rate of change</vt:lpstr>
      <vt:lpstr>CPI calculation</vt:lpstr>
      <vt:lpstr>Australian inflation rates</vt:lpstr>
      <vt:lpstr>inflation since 2015 </vt:lpstr>
      <vt:lpstr>Inflation by CPI group</vt:lpstr>
      <vt:lpstr>International inflation</vt:lpstr>
      <vt:lpstr>The CPI is A ‘headline’ measure</vt:lpstr>
      <vt:lpstr>Underlying measures</vt:lpstr>
      <vt:lpstr>Types of inflation</vt:lpstr>
      <vt:lpstr>Demand pull inflation</vt:lpstr>
      <vt:lpstr>Cost push inflation</vt:lpstr>
      <vt:lpstr>The effects of inflation</vt:lpstr>
      <vt:lpstr>The effects of inflation</vt:lpstr>
      <vt:lpstr>Inflation news</vt:lpstr>
      <vt:lpstr>ABS Media release</vt:lpstr>
      <vt:lpstr>Sample news - inflation</vt:lpstr>
      <vt:lpstr>review</vt:lpstr>
      <vt:lpstr>review</vt:lpstr>
      <vt:lpstr>review</vt:lpstr>
      <vt:lpstr>review</vt:lpstr>
      <vt:lpstr>review</vt:lpstr>
      <vt:lpstr>review</vt:lpstr>
      <vt:lpstr>review</vt:lpstr>
      <vt:lpstr>Sources and attribution</vt:lpstr>
    </vt:vector>
  </TitlesOfParts>
  <Manager/>
  <Company>Tactic Publications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subject>Inflation</dc:subject>
  <dc:creator>Greg Parry and Steven Kemp</dc:creator>
  <cp:keywords/>
  <dc:description/>
  <cp:lastModifiedBy>Greg Parry</cp:lastModifiedBy>
  <cp:revision>167</cp:revision>
  <dcterms:created xsi:type="dcterms:W3CDTF">2022-01-05T08:30:36Z</dcterms:created>
  <dcterms:modified xsi:type="dcterms:W3CDTF">2024-01-22T06:16:02Z</dcterms:modified>
  <cp:category/>
</cp:coreProperties>
</file>